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45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52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4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67" r:id="rId3"/>
    <p:sldId id="268" r:id="rId4"/>
    <p:sldId id="261" r:id="rId5"/>
    <p:sldId id="270" r:id="rId6"/>
    <p:sldId id="332" r:id="rId7"/>
    <p:sldId id="297" r:id="rId8"/>
    <p:sldId id="294" r:id="rId9"/>
    <p:sldId id="296" r:id="rId10"/>
    <p:sldId id="307" r:id="rId11"/>
    <p:sldId id="273" r:id="rId12"/>
    <p:sldId id="295" r:id="rId13"/>
    <p:sldId id="298" r:id="rId14"/>
    <p:sldId id="299" r:id="rId15"/>
    <p:sldId id="303" r:id="rId16"/>
    <p:sldId id="305" r:id="rId17"/>
    <p:sldId id="301" r:id="rId18"/>
    <p:sldId id="308" r:id="rId19"/>
    <p:sldId id="300" r:id="rId20"/>
    <p:sldId id="309" r:id="rId21"/>
    <p:sldId id="310" r:id="rId22"/>
    <p:sldId id="343" r:id="rId23"/>
    <p:sldId id="311" r:id="rId24"/>
    <p:sldId id="312" r:id="rId25"/>
    <p:sldId id="320" r:id="rId26"/>
    <p:sldId id="321" r:id="rId27"/>
    <p:sldId id="325" r:id="rId28"/>
    <p:sldId id="324" r:id="rId29"/>
    <p:sldId id="314" r:id="rId30"/>
    <p:sldId id="344" r:id="rId31"/>
    <p:sldId id="326" r:id="rId32"/>
    <p:sldId id="319" r:id="rId33"/>
    <p:sldId id="327" r:id="rId34"/>
    <p:sldId id="328" r:id="rId35"/>
    <p:sldId id="329" r:id="rId36"/>
    <p:sldId id="348" r:id="rId37"/>
    <p:sldId id="330" r:id="rId38"/>
    <p:sldId id="331" r:id="rId39"/>
    <p:sldId id="334" r:id="rId40"/>
    <p:sldId id="258" r:id="rId41"/>
    <p:sldId id="338" r:id="rId42"/>
    <p:sldId id="337" r:id="rId43"/>
    <p:sldId id="335" r:id="rId44"/>
    <p:sldId id="336" r:id="rId45"/>
    <p:sldId id="340" r:id="rId46"/>
    <p:sldId id="276" r:id="rId47"/>
    <p:sldId id="283" r:id="rId48"/>
    <p:sldId id="290" r:id="rId49"/>
    <p:sldId id="347" r:id="rId50"/>
    <p:sldId id="346" r:id="rId51"/>
    <p:sldId id="341" r:id="rId52"/>
    <p:sldId id="342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lner, Ray (Fed)" initials="PR(" lastIdx="1" clrIdx="0">
    <p:extLst>
      <p:ext uri="{19B8F6BF-5375-455C-9EA6-DF929625EA0E}">
        <p15:presenceInfo xmlns:p15="http://schemas.microsoft.com/office/powerpoint/2012/main" userId="S-1-5-21-1908027396-2059629336-315576832-257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4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customXml" Target="../customXml/item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96C68-6F15-4A4E-8792-8D3A972EFE1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82798-BB64-42F9-840C-5DC5FAE38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2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Time is from announcement to selection of winner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30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12+ researchers in crypto, quantum information, quantum algorithms</a:t>
            </a:r>
            <a:endParaRPr lang="en-US" dirty="0"/>
          </a:p>
          <a:p>
            <a:r>
              <a:rPr lang="en-US"/>
              <a:t>Bi-weekly seminars.  Publish results, attend workshops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Raise awareness for government agencies of coming transition</a:t>
            </a:r>
            <a:endParaRPr lang="en-US" dirty="0"/>
          </a:p>
          <a:p>
            <a:r>
              <a:rPr lang="en-US" sz="1200"/>
              <a:t>To monitor progress in quantum computers and quantum algorithms</a:t>
            </a:r>
            <a:r>
              <a:rPr lang="en-US" sz="1200" dirty="0"/>
              <a:t>.</a:t>
            </a:r>
          </a:p>
          <a:p>
            <a:r>
              <a:rPr lang="en-US" sz="1200"/>
              <a:t>To find and standardize quantum-resistant alternatives for PKE, key-agreement, and digital signatures</a:t>
            </a:r>
            <a:r>
              <a:rPr lang="en-US" sz="12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59114-1628-4746-B688-74BB56D13E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59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These are understood to be preliminary estimates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59114-1628-4746-B688-74BB56D13E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20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submitters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78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AF2B2-B87E-4B1D-AB6A-F50420B5F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6703D-A529-465F-B85F-BDE5AC79E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3ABF5-F155-436F-BE6E-D060E7F5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8963-5AA0-445D-AA3A-A12A1322A63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80355-687F-40D6-BE35-2E56E5B70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65041-74A1-48BD-A9A0-68619DD0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1569-1C8A-41D0-A246-91E90D1F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0E429-D32E-401D-A40E-55F259EE8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DA4C19-D0C1-4EC2-A3BD-B60F6C8E9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A1CFA-4F93-4864-8048-ACC2199A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8963-5AA0-445D-AA3A-A12A1322A63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F6B97-DC4B-45CE-9D49-EC0C361F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088F2-A370-446D-9AEE-DF4C77657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1569-1C8A-41D0-A246-91E90D1F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0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363B83-1C19-4022-8490-50D3D1B6E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0454D-E572-475B-9148-B25339885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74A4E-C4CA-43C7-8E7B-C1DEF0AF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8963-5AA0-445D-AA3A-A12A1322A63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2FD1E-C9D0-492D-8FAD-A3A88CFC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554B2-DA82-4940-9CE4-0C431704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1569-1C8A-41D0-A246-91E90D1F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5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44EA-E11E-48E5-80B7-8743E92A1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24B99-DC5E-47F5-8F53-A7E5F6D53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925EF-9889-4A35-8049-4DDA6E0F9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8963-5AA0-445D-AA3A-A12A1322A63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7F71D-051F-420E-88B8-B1CC5A98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1E598-36D6-4110-9819-B1EC426E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1569-1C8A-41D0-A246-91E90D1F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3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C375-01D4-441E-BCB6-0A7EE9CC5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AD7A5-E592-4430-91A3-3ED86F577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3368C-A4AA-4E80-96D9-4668D67F8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8963-5AA0-445D-AA3A-A12A1322A63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C1179-20AC-4D75-B8D1-DC8E735C3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4EBF3-9C5D-4722-BBF5-F0ABAED99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1569-1C8A-41D0-A246-91E90D1F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3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8BE3-EF17-41EC-BAB2-194932B5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EC7E0-3F22-4FE0-BEFE-86DD9BA75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4518E-457C-486B-A29F-424AD5A1D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F9AF4-E6BB-4FD6-8879-D0FDA3A46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8963-5AA0-445D-AA3A-A12A1322A63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BA361-4C7C-4184-9B9F-BBA6B8DFE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38E2F-500A-440A-BCD1-0ED6E2BBF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1569-1C8A-41D0-A246-91E90D1F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1F2-B594-4B18-A537-E55BC5F2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F90DB-590A-4AD1-B45E-5782C6787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3CC326-406D-48B8-B1B1-1B31E9DF5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C4DC1C-5DC3-4EFF-B56B-306AD5A1C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91451F-3A4D-4D61-97DB-B628F1F9F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1DAB7F-FD6F-4511-8E95-33E430F57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8963-5AA0-445D-AA3A-A12A1322A63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9CBE1-4FC2-4099-974A-65C9D982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DFFC6F-6C08-4372-8278-1CDB5565E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1569-1C8A-41D0-A246-91E90D1F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EDC4-6F1B-4758-B26B-1310B6104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1D37FC-CE99-46A9-BBE2-9BEFE6DA7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8963-5AA0-445D-AA3A-A12A1322A63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60AC5-694E-4CF7-80C0-8C07AB97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B82A2-06EE-46B0-B7E7-12371F346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1569-1C8A-41D0-A246-91E90D1F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6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9436DD-DE2D-4043-B65E-DD58ECDAB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8963-5AA0-445D-AA3A-A12A1322A63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6F0F90-8DC5-4741-8EE9-271AB19F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4DB8C-A1FA-449F-9901-DF9D7BA3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1569-1C8A-41D0-A246-91E90D1F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2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B74F2-35E1-410D-8F7F-560EEB8B5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7A403-4AFD-4CA8-B31F-4B48FCC4D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686C2-D1C0-4406-8020-7AA43A552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A7AB8-ECA5-4475-8332-6CADAFDE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8963-5AA0-445D-AA3A-A12A1322A63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729A3-D884-487A-ACA5-2F493A2B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69C9E-7255-47FE-A39D-D9CF4D95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1569-1C8A-41D0-A246-91E90D1F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2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D2C6-E3A8-4A11-8299-06DAC3C6E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D3BF71-2010-4F2D-BCD5-661A1E1F5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03BB0-BED4-44C5-BF19-71E3151523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67331-B3F6-4F3D-AF10-ACD8B277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8963-5AA0-445D-AA3A-A12A1322A63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4B6C5-E4C4-4539-A5A8-2521150C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8AFEB-A6D5-4B40-B29C-6778F223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1569-1C8A-41D0-A246-91E90D1F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3A8A42-AD08-4229-B43C-738EB04D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526FE-B975-4524-BA10-56F7DD275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CBBCC-1483-4B15-9EC0-047315119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8963-5AA0-445D-AA3A-A12A1322A637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76BCF-8959-4EFE-8E57-87AF20F15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410FB-C7C3-4E3C-B00E-EB35289F9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61569-1C8A-41D0-A246-91E90D1F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src.nist.gov/Projects/Post-Quantum-Cryptography/Round-1-Submission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hyperlink" Target="http://ws680.nist.gov/publication/get_pdf.cfm?pub_id=901595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tmp"/><Relationship Id="rId9" Type="http://schemas.openxmlformats.org/officeDocument/2006/relationships/image" Target="../media/image7.jpeg"/><Relationship Id="rId14" Type="http://schemas.openxmlformats.org/officeDocument/2006/relationships/image" Target="../media/image12.tif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vlpubs.nist.gov/nistpubs/ir/2016/NIST.IR.8105.pdf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nvlpubs.nist.gov/nistpubs/ir/2019/NIST.IR.8240.pdf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src.nist.gov/Projects/Post-Quantum-Cryptography/Round-1-Submission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B23D1-A237-4871-A0A2-83E897692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Code based Crypto in the NIST </a:t>
            </a:r>
            <a:r>
              <a:rPr lang="en-US" strike="sngStrike" dirty="0"/>
              <a:t>competition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PQC Standardization Process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C000B-F291-4CB7-93A4-B8F39FBAE3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Ray Perlner</a:t>
            </a:r>
          </a:p>
        </p:txBody>
      </p:sp>
      <p:pic>
        <p:nvPicPr>
          <p:cNvPr id="4" name="Picture 2" descr="Image result for nist logo">
            <a:extLst>
              <a:ext uri="{FF2B5EF4-FFF2-40B4-BE49-F238E27FC236}">
                <a16:creationId xmlns:a16="http://schemas.microsoft.com/office/drawing/2014/main" id="{E951095E-3C23-40D3-86FB-96AB5B9FA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4" y="4081268"/>
            <a:ext cx="2562226" cy="117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555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4D4BE-463A-4B39-8001-2EC36DB2B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457201"/>
            <a:ext cx="10512862" cy="5567363"/>
          </a:xfrm>
        </p:spPr>
        <p:txBody>
          <a:bodyPr numCol="4">
            <a:noAutofit/>
          </a:bodyPr>
          <a:lstStyle/>
          <a:p>
            <a:r>
              <a:rPr lang="en-US" sz="1600" dirty="0"/>
              <a:t>BIG QUAKE</a:t>
            </a:r>
          </a:p>
          <a:p>
            <a:r>
              <a:rPr lang="en-US" sz="1600" dirty="0"/>
              <a:t>BIKE</a:t>
            </a:r>
          </a:p>
          <a:p>
            <a:r>
              <a:rPr lang="en-US" sz="1600" dirty="0"/>
              <a:t>CFPKM</a:t>
            </a:r>
          </a:p>
          <a:p>
            <a:r>
              <a:rPr lang="en-US" sz="1600" dirty="0"/>
              <a:t>Classic McEliece</a:t>
            </a:r>
          </a:p>
          <a:p>
            <a:r>
              <a:rPr lang="en-US" sz="1600" dirty="0"/>
              <a:t>Compact LWE</a:t>
            </a:r>
          </a:p>
          <a:p>
            <a:r>
              <a:rPr lang="en-US" sz="1600" dirty="0"/>
              <a:t>CRYSTALS-DILITHIUM</a:t>
            </a:r>
          </a:p>
          <a:p>
            <a:r>
              <a:rPr lang="en-US" sz="1600" dirty="0"/>
              <a:t>CRYSTALS-KYBER</a:t>
            </a:r>
          </a:p>
          <a:p>
            <a:r>
              <a:rPr lang="en-US" sz="1600" dirty="0"/>
              <a:t>DAGS</a:t>
            </a:r>
          </a:p>
          <a:p>
            <a:r>
              <a:rPr lang="en-US" sz="1600" dirty="0"/>
              <a:t>Ding Key Exchange</a:t>
            </a:r>
          </a:p>
          <a:p>
            <a:r>
              <a:rPr lang="en-US" sz="1600" dirty="0"/>
              <a:t>DME</a:t>
            </a:r>
          </a:p>
          <a:p>
            <a:r>
              <a:rPr lang="en-US" sz="1600" dirty="0"/>
              <a:t>DRS</a:t>
            </a:r>
          </a:p>
          <a:p>
            <a:r>
              <a:rPr lang="en-US" sz="1600" dirty="0" err="1"/>
              <a:t>DualModeMS</a:t>
            </a:r>
            <a:endParaRPr lang="en-US" sz="1600" dirty="0"/>
          </a:p>
          <a:p>
            <a:r>
              <a:rPr lang="en-US" sz="1600" dirty="0" err="1"/>
              <a:t>Edon</a:t>
            </a:r>
            <a:r>
              <a:rPr lang="en-US" sz="1600" dirty="0"/>
              <a:t>-K</a:t>
            </a:r>
          </a:p>
          <a:p>
            <a:r>
              <a:rPr lang="en-US" sz="1600" dirty="0"/>
              <a:t>EMBLEM/R.EMBLEM</a:t>
            </a:r>
          </a:p>
          <a:p>
            <a:r>
              <a:rPr lang="en-US" sz="1600" dirty="0"/>
              <a:t>FALCON</a:t>
            </a:r>
          </a:p>
          <a:p>
            <a:r>
              <a:rPr lang="en-US" sz="1600" dirty="0" err="1"/>
              <a:t>FrodoKEM</a:t>
            </a:r>
            <a:endParaRPr lang="en-US" sz="1600" dirty="0"/>
          </a:p>
          <a:p>
            <a:r>
              <a:rPr lang="en-US" sz="1600" dirty="0" err="1"/>
              <a:t>GeMSS</a:t>
            </a:r>
            <a:endParaRPr lang="en-US" sz="1600" dirty="0"/>
          </a:p>
          <a:p>
            <a:r>
              <a:rPr lang="en-US" sz="1600" dirty="0" err="1"/>
              <a:t>Giophantus</a:t>
            </a:r>
            <a:endParaRPr lang="en-US" sz="1600" dirty="0"/>
          </a:p>
          <a:p>
            <a:r>
              <a:rPr lang="en-US" sz="1600" dirty="0"/>
              <a:t>Gravity-SPHINCS</a:t>
            </a:r>
          </a:p>
          <a:p>
            <a:r>
              <a:rPr lang="en-US" sz="1600" dirty="0"/>
              <a:t>Guess Again</a:t>
            </a:r>
          </a:p>
          <a:p>
            <a:r>
              <a:rPr lang="en-US" sz="1600" dirty="0" err="1"/>
              <a:t>Gui</a:t>
            </a:r>
            <a:endParaRPr lang="en-US" sz="1600" dirty="0"/>
          </a:p>
          <a:p>
            <a:r>
              <a:rPr lang="en-US" sz="1600" dirty="0"/>
              <a:t>HILA5</a:t>
            </a:r>
          </a:p>
          <a:p>
            <a:r>
              <a:rPr lang="en-US" sz="1600" dirty="0"/>
              <a:t>HiMQ-3</a:t>
            </a:r>
          </a:p>
          <a:p>
            <a:r>
              <a:rPr lang="en-US" sz="1600" dirty="0"/>
              <a:t>HK-17</a:t>
            </a:r>
          </a:p>
          <a:p>
            <a:r>
              <a:rPr lang="en-US" sz="1600" dirty="0"/>
              <a:t>HQC</a:t>
            </a:r>
          </a:p>
          <a:p>
            <a:r>
              <a:rPr lang="en-US" sz="1600" dirty="0"/>
              <a:t>KCL</a:t>
            </a:r>
          </a:p>
          <a:p>
            <a:r>
              <a:rPr lang="en-US" sz="1600" dirty="0"/>
              <a:t>KINDI</a:t>
            </a:r>
          </a:p>
          <a:p>
            <a:r>
              <a:rPr lang="en-US" sz="1600" dirty="0"/>
              <a:t>LAC</a:t>
            </a:r>
          </a:p>
          <a:p>
            <a:r>
              <a:rPr lang="en-US" sz="1600" dirty="0"/>
              <a:t>LAKE</a:t>
            </a:r>
          </a:p>
          <a:p>
            <a:r>
              <a:rPr lang="en-US" sz="1600" dirty="0" err="1"/>
              <a:t>LEDAkem</a:t>
            </a:r>
            <a:endParaRPr lang="en-US" sz="1600" dirty="0"/>
          </a:p>
          <a:p>
            <a:r>
              <a:rPr lang="en-US" sz="1600" dirty="0" err="1"/>
              <a:t>LEDApkc</a:t>
            </a:r>
            <a:endParaRPr lang="en-US" sz="1600" dirty="0"/>
          </a:p>
          <a:p>
            <a:r>
              <a:rPr lang="en-US" sz="1600" dirty="0"/>
              <a:t>Lepton</a:t>
            </a:r>
          </a:p>
          <a:p>
            <a:r>
              <a:rPr lang="en-US" sz="1600" dirty="0"/>
              <a:t>LIMA</a:t>
            </a:r>
          </a:p>
          <a:p>
            <a:r>
              <a:rPr lang="en-US" sz="1600" dirty="0"/>
              <a:t>Lizard</a:t>
            </a:r>
          </a:p>
          <a:p>
            <a:r>
              <a:rPr lang="en-US" sz="1600" dirty="0"/>
              <a:t>LOCKER</a:t>
            </a:r>
          </a:p>
          <a:p>
            <a:r>
              <a:rPr lang="en-US" sz="1600" dirty="0"/>
              <a:t>LOTUS</a:t>
            </a:r>
          </a:p>
          <a:p>
            <a:r>
              <a:rPr lang="en-US" sz="1600" dirty="0"/>
              <a:t>LUOV</a:t>
            </a:r>
          </a:p>
          <a:p>
            <a:r>
              <a:rPr lang="en-US" sz="1600" dirty="0" err="1"/>
              <a:t>McNie</a:t>
            </a:r>
            <a:endParaRPr lang="en-US" sz="1600" dirty="0"/>
          </a:p>
          <a:p>
            <a:r>
              <a:rPr lang="en-US" sz="1600" dirty="0"/>
              <a:t>Mersenne-756839</a:t>
            </a:r>
          </a:p>
          <a:p>
            <a:r>
              <a:rPr lang="en-US" sz="1600" dirty="0"/>
              <a:t>MQDSS</a:t>
            </a:r>
          </a:p>
          <a:p>
            <a:r>
              <a:rPr lang="en-US" sz="1600" dirty="0" err="1"/>
              <a:t>NewHope</a:t>
            </a:r>
            <a:endParaRPr lang="en-US" sz="1600" dirty="0"/>
          </a:p>
          <a:p>
            <a:r>
              <a:rPr lang="en-US" sz="1600" dirty="0" err="1"/>
              <a:t>NTRUEncrypt</a:t>
            </a:r>
            <a:endParaRPr lang="en-US" sz="1600" dirty="0"/>
          </a:p>
          <a:p>
            <a:r>
              <a:rPr lang="en-US" sz="1600" dirty="0"/>
              <a:t>NTRU-HRSS-KEM</a:t>
            </a:r>
          </a:p>
          <a:p>
            <a:r>
              <a:rPr lang="en-US" sz="1600" dirty="0"/>
              <a:t>NTRU Prime</a:t>
            </a:r>
          </a:p>
          <a:p>
            <a:r>
              <a:rPr lang="en-US" sz="1600" dirty="0"/>
              <a:t>NTS-KEM</a:t>
            </a:r>
          </a:p>
          <a:p>
            <a:r>
              <a:rPr lang="en-US" sz="1600" dirty="0"/>
              <a:t>Odd Manhattan</a:t>
            </a:r>
          </a:p>
          <a:p>
            <a:r>
              <a:rPr lang="en-US" sz="1600" dirty="0"/>
              <a:t>Ouroboros-R</a:t>
            </a:r>
          </a:p>
          <a:p>
            <a:r>
              <a:rPr lang="en-US" sz="1600" dirty="0"/>
              <a:t>Picnic</a:t>
            </a:r>
          </a:p>
          <a:p>
            <a:r>
              <a:rPr lang="en-US" sz="1600" dirty="0"/>
              <a:t>Post-quantum RSA Encryption</a:t>
            </a:r>
          </a:p>
          <a:p>
            <a:r>
              <a:rPr lang="en-US" sz="1600" dirty="0"/>
              <a:t>Post-quantum RSA Signature</a:t>
            </a:r>
          </a:p>
          <a:p>
            <a:r>
              <a:rPr lang="en-US" sz="1600" dirty="0" err="1"/>
              <a:t>pqNTRUSign</a:t>
            </a:r>
            <a:endParaRPr lang="en-US" sz="1600" dirty="0"/>
          </a:p>
          <a:p>
            <a:r>
              <a:rPr lang="en-US" sz="1600" dirty="0" err="1"/>
              <a:t>pqsigRM</a:t>
            </a:r>
            <a:endParaRPr lang="en-US" sz="1600" dirty="0"/>
          </a:p>
          <a:p>
            <a:r>
              <a:rPr lang="en-US" sz="1600" dirty="0"/>
              <a:t>QC-MDPC-KEM</a:t>
            </a:r>
          </a:p>
          <a:p>
            <a:r>
              <a:rPr lang="en-US" sz="1600" dirty="0" err="1"/>
              <a:t>qTESLA</a:t>
            </a:r>
            <a:endParaRPr lang="en-US" sz="1600" dirty="0"/>
          </a:p>
          <a:p>
            <a:r>
              <a:rPr lang="en-US" sz="1600" dirty="0" err="1"/>
              <a:t>RaCoSS</a:t>
            </a:r>
            <a:endParaRPr lang="en-US" sz="1600" dirty="0"/>
          </a:p>
          <a:p>
            <a:r>
              <a:rPr lang="en-US" sz="1600" dirty="0"/>
              <a:t>Rainbow</a:t>
            </a:r>
          </a:p>
          <a:p>
            <a:r>
              <a:rPr lang="en-US" sz="1600" dirty="0" err="1"/>
              <a:t>Ramstake</a:t>
            </a:r>
            <a:endParaRPr lang="en-US" sz="1600" dirty="0"/>
          </a:p>
          <a:p>
            <a:r>
              <a:rPr lang="en-US" sz="1600" dirty="0" err="1"/>
              <a:t>RankSign</a:t>
            </a:r>
            <a:endParaRPr lang="en-US" sz="1600" dirty="0"/>
          </a:p>
          <a:p>
            <a:r>
              <a:rPr lang="en-US" sz="1600" dirty="0"/>
              <a:t>RLCE-KEM</a:t>
            </a:r>
          </a:p>
          <a:p>
            <a:r>
              <a:rPr lang="en-US" sz="1600" dirty="0"/>
              <a:t>Round2</a:t>
            </a:r>
          </a:p>
          <a:p>
            <a:r>
              <a:rPr lang="en-US" sz="1600" dirty="0"/>
              <a:t>RQC</a:t>
            </a:r>
          </a:p>
          <a:p>
            <a:r>
              <a:rPr lang="en-US" sz="1600" dirty="0"/>
              <a:t>RVB</a:t>
            </a:r>
          </a:p>
          <a:p>
            <a:r>
              <a:rPr lang="en-US" sz="1600" dirty="0"/>
              <a:t>SABER</a:t>
            </a:r>
          </a:p>
          <a:p>
            <a:r>
              <a:rPr lang="en-US" sz="1600" dirty="0"/>
              <a:t>SIKE</a:t>
            </a:r>
          </a:p>
          <a:p>
            <a:r>
              <a:rPr lang="en-US" sz="1600" dirty="0"/>
              <a:t>SPHINCS+</a:t>
            </a:r>
          </a:p>
          <a:p>
            <a:r>
              <a:rPr lang="en-US" sz="1600" dirty="0"/>
              <a:t>SRTPI</a:t>
            </a:r>
          </a:p>
          <a:p>
            <a:r>
              <a:rPr lang="en-US" sz="1600" dirty="0"/>
              <a:t>Three Bears</a:t>
            </a:r>
          </a:p>
          <a:p>
            <a:r>
              <a:rPr lang="en-US" sz="1600" dirty="0"/>
              <a:t>Titanium</a:t>
            </a:r>
          </a:p>
          <a:p>
            <a:r>
              <a:rPr lang="en-US" sz="1600" dirty="0" err="1"/>
              <a:t>WalnutDSA</a:t>
            </a:r>
            <a:r>
              <a:rPr lang="en-US" sz="1400" dirty="0"/>
              <a:t> 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6713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DCCB-F22C-483D-8562-DD1407EB7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1</a:t>
            </a:r>
            <a:r>
              <a:rPr lang="en-US" baseline="30000"/>
              <a:t>st</a:t>
            </a:r>
            <a:r>
              <a:rPr lang="en-US"/>
              <a:t> Round Candidates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B6410-885B-4AFA-837B-91E5D583A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70" y="1690689"/>
            <a:ext cx="10512862" cy="4351338"/>
          </a:xfrm>
        </p:spPr>
        <p:txBody>
          <a:bodyPr/>
          <a:lstStyle/>
          <a:p>
            <a:r>
              <a:rPr lang="en-US" dirty="0"/>
              <a:t>82 submissions received. </a:t>
            </a:r>
          </a:p>
          <a:p>
            <a:r>
              <a:rPr lang="en-US" dirty="0">
                <a:hlinkClick r:id="rId2"/>
              </a:rPr>
              <a:t>69 accepted </a:t>
            </a:r>
            <a:r>
              <a:rPr lang="en-US" dirty="0"/>
              <a:t>as “complete and proper”   (5 withdrew)</a:t>
            </a:r>
          </a:p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1D6C77-BECA-4491-9587-62888BB8671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95500" y="3016252"/>
          <a:ext cx="8001000" cy="33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Signatures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KEM/Encryption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00">
                <a:tc>
                  <a:txBody>
                    <a:bodyPr/>
                    <a:lstStyle/>
                    <a:p>
                      <a:r>
                        <a:rPr lang="en-US" sz="2000" dirty="0"/>
                        <a:t>Lattice-based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00">
                <a:tc>
                  <a:txBody>
                    <a:bodyPr/>
                    <a:lstStyle/>
                    <a:p>
                      <a:r>
                        <a:rPr lang="en-US" sz="2000" dirty="0"/>
                        <a:t>Code-based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00">
                <a:tc>
                  <a:txBody>
                    <a:bodyPr/>
                    <a:lstStyle/>
                    <a:p>
                      <a:r>
                        <a:rPr lang="en-US" sz="2000" dirty="0"/>
                        <a:t>Multi-variate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00">
                <a:tc>
                  <a:txBody>
                    <a:bodyPr/>
                    <a:lstStyle/>
                    <a:p>
                      <a:r>
                        <a:rPr lang="en-US" sz="2000" dirty="0"/>
                        <a:t>Symmetric-based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00"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00">
                <a:tc>
                  <a:txBody>
                    <a:bodyPr/>
                    <a:lstStyle/>
                    <a:p>
                      <a:r>
                        <a:rPr lang="en-US" sz="2000" dirty="0"/>
                        <a:t>Total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75943EE1-C802-462A-8333-6F00D4DB435A}"/>
              </a:ext>
            </a:extLst>
          </p:cNvPr>
          <p:cNvSpPr/>
          <p:nvPr/>
        </p:nvSpPr>
        <p:spPr>
          <a:xfrm>
            <a:off x="1698172" y="3788229"/>
            <a:ext cx="8940800" cy="566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A9A44-CFFC-434A-A8B7-28D0F063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Round Code-Based Submissions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C2A64D-5442-4880-A7C5-70D3100B6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numCol="4">
            <a:noAutofit/>
          </a:bodyPr>
          <a:lstStyle/>
          <a:p>
            <a:r>
              <a:rPr lang="en-US" sz="1600" dirty="0"/>
              <a:t>BIG QUAKE</a:t>
            </a:r>
          </a:p>
          <a:p>
            <a:r>
              <a:rPr lang="en-US" sz="1600" dirty="0"/>
              <a:t>BIKE</a:t>
            </a:r>
          </a:p>
          <a:p>
            <a:r>
              <a:rPr lang="en-US" sz="1600" dirty="0"/>
              <a:t>Classic McEliece</a:t>
            </a:r>
          </a:p>
          <a:p>
            <a:r>
              <a:rPr lang="en-US" sz="1600" dirty="0"/>
              <a:t>DAGS</a:t>
            </a:r>
          </a:p>
          <a:p>
            <a:r>
              <a:rPr lang="en-US" sz="1600" dirty="0" err="1"/>
              <a:t>Edon</a:t>
            </a:r>
            <a:r>
              <a:rPr lang="en-US" sz="1600" dirty="0"/>
              <a:t>-K</a:t>
            </a:r>
          </a:p>
          <a:p>
            <a:r>
              <a:rPr lang="en-US" sz="1600" dirty="0"/>
              <a:t>HQC</a:t>
            </a:r>
          </a:p>
          <a:p>
            <a:r>
              <a:rPr lang="en-US" sz="1600" dirty="0"/>
              <a:t>LAKE</a:t>
            </a:r>
          </a:p>
          <a:p>
            <a:r>
              <a:rPr lang="en-US" sz="1600" dirty="0" err="1"/>
              <a:t>LEDAkem</a:t>
            </a:r>
            <a:endParaRPr lang="en-US" sz="1600" dirty="0"/>
          </a:p>
          <a:p>
            <a:r>
              <a:rPr lang="en-US" sz="1600" dirty="0" err="1"/>
              <a:t>LEDApkc</a:t>
            </a:r>
            <a:endParaRPr lang="en-US" sz="1600" dirty="0"/>
          </a:p>
          <a:p>
            <a:r>
              <a:rPr lang="en-US" sz="1600" dirty="0"/>
              <a:t>Lepton</a:t>
            </a:r>
          </a:p>
          <a:p>
            <a:r>
              <a:rPr lang="en-US" sz="1600" dirty="0"/>
              <a:t>LOCKER</a:t>
            </a:r>
          </a:p>
          <a:p>
            <a:r>
              <a:rPr lang="en-US" sz="1600" dirty="0" err="1"/>
              <a:t>McNie</a:t>
            </a:r>
            <a:endParaRPr lang="en-US" sz="1600" dirty="0"/>
          </a:p>
          <a:p>
            <a:r>
              <a:rPr lang="en-US" sz="1600" dirty="0"/>
              <a:t>NTS-KEM</a:t>
            </a:r>
          </a:p>
          <a:p>
            <a:r>
              <a:rPr lang="en-US" sz="1600" dirty="0"/>
              <a:t>Ouroboros-R</a:t>
            </a:r>
          </a:p>
          <a:p>
            <a:r>
              <a:rPr lang="en-US" sz="1600" dirty="0" err="1"/>
              <a:t>pqsigRM</a:t>
            </a:r>
            <a:endParaRPr lang="en-US" sz="1600" dirty="0"/>
          </a:p>
          <a:p>
            <a:r>
              <a:rPr lang="en-US" sz="1600" dirty="0"/>
              <a:t>QC-MDPC-KEM</a:t>
            </a:r>
          </a:p>
          <a:p>
            <a:r>
              <a:rPr lang="en-US" sz="1600" dirty="0" err="1"/>
              <a:t>RaCoSS</a:t>
            </a:r>
            <a:endParaRPr lang="en-US" sz="1600" dirty="0"/>
          </a:p>
          <a:p>
            <a:r>
              <a:rPr lang="en-US" sz="1600" dirty="0" err="1"/>
              <a:t>RankSign</a:t>
            </a:r>
            <a:endParaRPr lang="en-US" sz="1600" dirty="0"/>
          </a:p>
          <a:p>
            <a:r>
              <a:rPr lang="en-US" sz="1600" dirty="0"/>
              <a:t>RLCE-KEM</a:t>
            </a:r>
          </a:p>
          <a:p>
            <a:r>
              <a:rPr lang="en-US" sz="1600" dirty="0"/>
              <a:t>RQC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8024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A9A44-CFFC-434A-A8B7-28D0F063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Subcategories</a:t>
            </a:r>
            <a:br>
              <a:rPr lang="en-US" dirty="0"/>
            </a:br>
            <a:r>
              <a:rPr lang="en-US" sz="4000" dirty="0"/>
              <a:t> 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C2A64D-5442-4880-A7C5-70D3100B6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numCol="4">
            <a:noAutofit/>
          </a:bodyPr>
          <a:lstStyle/>
          <a:p>
            <a:pPr marL="0" indent="0">
              <a:buNone/>
            </a:pPr>
            <a:r>
              <a:rPr lang="en-US" sz="2400" u="sng" dirty="0"/>
              <a:t>Algebraic</a:t>
            </a:r>
          </a:p>
          <a:p>
            <a:r>
              <a:rPr lang="en-US" sz="1600" dirty="0"/>
              <a:t>BIG QUAKE</a:t>
            </a:r>
          </a:p>
          <a:p>
            <a:r>
              <a:rPr lang="en-US" sz="1600" dirty="0"/>
              <a:t>Classic McEliece</a:t>
            </a:r>
          </a:p>
          <a:p>
            <a:r>
              <a:rPr lang="en-US" sz="1600" dirty="0"/>
              <a:t>DAGS</a:t>
            </a:r>
          </a:p>
          <a:p>
            <a:r>
              <a:rPr lang="en-US" sz="1600" dirty="0"/>
              <a:t>NTS-KEM</a:t>
            </a:r>
          </a:p>
          <a:p>
            <a:r>
              <a:rPr lang="en-US" sz="1600" dirty="0" err="1"/>
              <a:t>pqsigRM</a:t>
            </a:r>
            <a:endParaRPr lang="en-US" sz="1600" dirty="0"/>
          </a:p>
          <a:p>
            <a:r>
              <a:rPr lang="en-US" sz="1600" dirty="0"/>
              <a:t>RLCE-KEM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r>
              <a:rPr lang="en-US" sz="2400" u="sng" dirty="0"/>
              <a:t>Short Hamming</a:t>
            </a:r>
          </a:p>
          <a:p>
            <a:r>
              <a:rPr lang="en-US" sz="1600" dirty="0"/>
              <a:t>BIKE</a:t>
            </a:r>
          </a:p>
          <a:p>
            <a:r>
              <a:rPr lang="en-US" sz="1600" dirty="0"/>
              <a:t>HQC</a:t>
            </a:r>
          </a:p>
          <a:p>
            <a:r>
              <a:rPr lang="en-US" sz="1600" dirty="0" err="1"/>
              <a:t>LEDAkem</a:t>
            </a:r>
            <a:endParaRPr lang="en-US" sz="1600" dirty="0"/>
          </a:p>
          <a:p>
            <a:r>
              <a:rPr lang="en-US" sz="1600" dirty="0" err="1"/>
              <a:t>LEDApkc</a:t>
            </a:r>
            <a:endParaRPr lang="en-US" sz="1600" dirty="0"/>
          </a:p>
          <a:p>
            <a:r>
              <a:rPr lang="en-US" sz="1600" dirty="0"/>
              <a:t>Lepton</a:t>
            </a:r>
          </a:p>
          <a:p>
            <a:r>
              <a:rPr lang="en-US" sz="1600" dirty="0"/>
              <a:t>QC-MDPC-KEM</a:t>
            </a:r>
          </a:p>
          <a:p>
            <a:r>
              <a:rPr lang="en-US" sz="1600" dirty="0" err="1"/>
              <a:t>RaCoSS</a:t>
            </a:r>
            <a:endParaRPr lang="en-US" sz="16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r>
              <a:rPr lang="en-US" sz="2400" u="sng" dirty="0"/>
              <a:t>Low Rank</a:t>
            </a:r>
          </a:p>
          <a:p>
            <a:r>
              <a:rPr lang="en-US" sz="1600" dirty="0" err="1"/>
              <a:t>Edon</a:t>
            </a:r>
            <a:r>
              <a:rPr lang="en-US" sz="1600" dirty="0"/>
              <a:t>-K</a:t>
            </a:r>
          </a:p>
          <a:p>
            <a:r>
              <a:rPr lang="en-US" sz="1600" dirty="0"/>
              <a:t>LAKE</a:t>
            </a:r>
          </a:p>
          <a:p>
            <a:r>
              <a:rPr lang="en-US" sz="1600" dirty="0"/>
              <a:t>LOCKER</a:t>
            </a:r>
          </a:p>
          <a:p>
            <a:r>
              <a:rPr lang="en-US" sz="1600" dirty="0" err="1"/>
              <a:t>McNie</a:t>
            </a:r>
            <a:endParaRPr lang="en-US" sz="1600" dirty="0"/>
          </a:p>
          <a:p>
            <a:r>
              <a:rPr lang="en-US" sz="1600" dirty="0"/>
              <a:t>Ouroboros-R</a:t>
            </a:r>
          </a:p>
          <a:p>
            <a:r>
              <a:rPr lang="en-US" sz="1600" dirty="0"/>
              <a:t>RQC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66325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A9A44-CFFC-434A-A8B7-28D0F063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Cryptanalysis takes its toll</a:t>
            </a:r>
            <a:br>
              <a:rPr lang="en-US" dirty="0"/>
            </a:br>
            <a:r>
              <a:rPr lang="en-US" sz="4000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C2A64D-5442-4880-A7C5-70D3100B6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numCol="4">
            <a:noAutofit/>
          </a:bodyPr>
          <a:lstStyle/>
          <a:p>
            <a:pPr marL="0" indent="0">
              <a:buNone/>
            </a:pPr>
            <a:r>
              <a:rPr lang="en-US" sz="2400" u="sng" dirty="0"/>
              <a:t>Algebraic</a:t>
            </a:r>
          </a:p>
          <a:p>
            <a:r>
              <a:rPr lang="en-US" sz="1600" dirty="0"/>
              <a:t>BIG QUAKE</a:t>
            </a:r>
          </a:p>
          <a:p>
            <a:r>
              <a:rPr lang="en-US" sz="1600" dirty="0"/>
              <a:t>Classic McEliece</a:t>
            </a:r>
          </a:p>
          <a:p>
            <a:r>
              <a:rPr lang="en-US" sz="1600" strike="sngStrike" dirty="0"/>
              <a:t>DAGS</a:t>
            </a:r>
          </a:p>
          <a:p>
            <a:r>
              <a:rPr lang="en-US" sz="1600" dirty="0"/>
              <a:t>NTS-KEM</a:t>
            </a:r>
          </a:p>
          <a:p>
            <a:r>
              <a:rPr lang="en-US" sz="1600" strike="sngStrike" dirty="0" err="1"/>
              <a:t>pqsigRM</a:t>
            </a:r>
            <a:endParaRPr lang="en-US" sz="1600" strike="sngStrike" dirty="0"/>
          </a:p>
          <a:p>
            <a:r>
              <a:rPr lang="en-US" sz="1600" strike="sngStrike" dirty="0"/>
              <a:t>RLCE-KEM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r>
              <a:rPr lang="en-US" sz="2400" u="sng" dirty="0"/>
              <a:t>Short Hamming</a:t>
            </a:r>
          </a:p>
          <a:p>
            <a:r>
              <a:rPr lang="en-US" sz="1600" dirty="0"/>
              <a:t>BIKE</a:t>
            </a:r>
          </a:p>
          <a:p>
            <a:r>
              <a:rPr lang="en-US" sz="1600" dirty="0"/>
              <a:t>HQC</a:t>
            </a:r>
          </a:p>
          <a:p>
            <a:r>
              <a:rPr lang="en-US" sz="1600" dirty="0" err="1"/>
              <a:t>LEDAkem</a:t>
            </a:r>
            <a:endParaRPr lang="en-US" sz="1600" dirty="0"/>
          </a:p>
          <a:p>
            <a:r>
              <a:rPr lang="en-US" sz="1600" dirty="0" err="1"/>
              <a:t>LEDApkc</a:t>
            </a:r>
            <a:endParaRPr lang="en-US" sz="1600" dirty="0"/>
          </a:p>
          <a:p>
            <a:r>
              <a:rPr lang="en-US" sz="1600" strike="sngStrike" dirty="0"/>
              <a:t>Lepton</a:t>
            </a:r>
          </a:p>
          <a:p>
            <a:r>
              <a:rPr lang="en-US" sz="1600" dirty="0"/>
              <a:t>QC-MDPC-KEM</a:t>
            </a:r>
          </a:p>
          <a:p>
            <a:r>
              <a:rPr lang="en-US" sz="1600" strike="sngStrike" dirty="0" err="1"/>
              <a:t>RaCoSS</a:t>
            </a:r>
            <a:endParaRPr lang="en-US" sz="1600" strike="sngStrike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r>
              <a:rPr lang="en-US" sz="2400" u="sng" dirty="0"/>
              <a:t>Low Rank</a:t>
            </a:r>
          </a:p>
          <a:p>
            <a:r>
              <a:rPr lang="en-US" sz="1600" strike="sngStrike" dirty="0" err="1"/>
              <a:t>Edon</a:t>
            </a:r>
            <a:r>
              <a:rPr lang="en-US" sz="1600" strike="sngStrike" dirty="0"/>
              <a:t>-K</a:t>
            </a:r>
          </a:p>
          <a:p>
            <a:r>
              <a:rPr lang="en-US" sz="1600" dirty="0"/>
              <a:t>LAKE</a:t>
            </a:r>
          </a:p>
          <a:p>
            <a:r>
              <a:rPr lang="en-US" sz="1600" dirty="0"/>
              <a:t>LOCKER</a:t>
            </a:r>
          </a:p>
          <a:p>
            <a:r>
              <a:rPr lang="en-US" sz="1600" strike="sngStrike" dirty="0" err="1"/>
              <a:t>McNie</a:t>
            </a:r>
            <a:endParaRPr lang="en-US" sz="1600" strike="sngStrike" dirty="0"/>
          </a:p>
          <a:p>
            <a:r>
              <a:rPr lang="en-US" sz="1600" dirty="0"/>
              <a:t>Ouroboros-R</a:t>
            </a:r>
          </a:p>
          <a:p>
            <a:r>
              <a:rPr lang="en-US" sz="1600" strike="sngStrike" dirty="0" err="1"/>
              <a:t>RankSign</a:t>
            </a:r>
            <a:endParaRPr lang="en-US" sz="1600" strike="sngStrike" dirty="0"/>
          </a:p>
          <a:p>
            <a:r>
              <a:rPr lang="en-US" sz="1600" dirty="0"/>
              <a:t>RQC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7250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A9A44-CFFC-434A-A8B7-28D0F063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Cryptanalysis takes its toll</a:t>
            </a:r>
            <a:br>
              <a:rPr lang="en-US" dirty="0"/>
            </a:br>
            <a:r>
              <a:rPr lang="en-US" sz="4000" dirty="0"/>
              <a:t>(The code-based signatures did not make it </a:t>
            </a:r>
            <a:r>
              <a:rPr lang="en-US" sz="4000" dirty="0">
                <a:sym typeface="Wingdings" panose="05000000000000000000" pitchFamily="2" charset="2"/>
              </a:rPr>
              <a:t></a:t>
            </a:r>
            <a:r>
              <a:rPr lang="en-US" sz="4000" dirty="0"/>
              <a:t>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C2A64D-5442-4880-A7C5-70D3100B6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numCol="4">
            <a:noAutofit/>
          </a:bodyPr>
          <a:lstStyle/>
          <a:p>
            <a:pPr marL="0" indent="0">
              <a:buNone/>
            </a:pPr>
            <a:r>
              <a:rPr lang="en-US" sz="2400" u="sng" dirty="0"/>
              <a:t>Algebraic</a:t>
            </a:r>
          </a:p>
          <a:p>
            <a:r>
              <a:rPr lang="en-US" sz="1600" dirty="0"/>
              <a:t>BIG QUAKE</a:t>
            </a:r>
          </a:p>
          <a:p>
            <a:r>
              <a:rPr lang="en-US" sz="1600" dirty="0"/>
              <a:t>Classic McEliece</a:t>
            </a:r>
          </a:p>
          <a:p>
            <a:r>
              <a:rPr lang="en-US" sz="1600" strike="sngStrike" dirty="0"/>
              <a:t>DAGS</a:t>
            </a:r>
          </a:p>
          <a:p>
            <a:r>
              <a:rPr lang="en-US" sz="1600" dirty="0"/>
              <a:t>NTS-KEM</a:t>
            </a:r>
          </a:p>
          <a:p>
            <a:r>
              <a:rPr lang="en-US" sz="1600" strike="sngStrike" dirty="0" err="1">
                <a:solidFill>
                  <a:srgbClr val="FF0000"/>
                </a:solidFill>
              </a:rPr>
              <a:t>pqsigRM</a:t>
            </a:r>
            <a:endParaRPr lang="en-US" sz="1600" strike="sngStrike" dirty="0">
              <a:solidFill>
                <a:srgbClr val="FF0000"/>
              </a:solidFill>
            </a:endParaRPr>
          </a:p>
          <a:p>
            <a:r>
              <a:rPr lang="en-US" sz="1600" strike="sngStrike" dirty="0"/>
              <a:t>RLCE-KEM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r>
              <a:rPr lang="en-US" sz="2400" u="sng" dirty="0"/>
              <a:t>Short Hamming</a:t>
            </a:r>
          </a:p>
          <a:p>
            <a:r>
              <a:rPr lang="en-US" sz="1600" dirty="0"/>
              <a:t>BIKE</a:t>
            </a:r>
          </a:p>
          <a:p>
            <a:r>
              <a:rPr lang="en-US" sz="1600" dirty="0"/>
              <a:t>HQC</a:t>
            </a:r>
          </a:p>
          <a:p>
            <a:r>
              <a:rPr lang="en-US" sz="1600" dirty="0" err="1"/>
              <a:t>LEDAkem</a:t>
            </a:r>
            <a:endParaRPr lang="en-US" sz="1600" dirty="0"/>
          </a:p>
          <a:p>
            <a:r>
              <a:rPr lang="en-US" sz="1600" dirty="0" err="1"/>
              <a:t>LEDApkc</a:t>
            </a:r>
            <a:endParaRPr lang="en-US" sz="1600" dirty="0"/>
          </a:p>
          <a:p>
            <a:r>
              <a:rPr lang="en-US" sz="1600" strike="sngStrike" dirty="0"/>
              <a:t>Lepton</a:t>
            </a:r>
          </a:p>
          <a:p>
            <a:r>
              <a:rPr lang="en-US" sz="1600" dirty="0"/>
              <a:t>QC-MDPC-KEM</a:t>
            </a:r>
          </a:p>
          <a:p>
            <a:r>
              <a:rPr lang="en-US" sz="1600" strike="sngStrike" dirty="0" err="1">
                <a:solidFill>
                  <a:srgbClr val="FF0000"/>
                </a:solidFill>
              </a:rPr>
              <a:t>RaCoSS</a:t>
            </a:r>
            <a:endParaRPr lang="en-US" sz="1600" strike="sngStrike" dirty="0">
              <a:solidFill>
                <a:srgbClr val="FF0000"/>
              </a:solidFill>
            </a:endParaRP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r>
              <a:rPr lang="en-US" sz="2400" u="sng" dirty="0"/>
              <a:t>Low Rank</a:t>
            </a:r>
          </a:p>
          <a:p>
            <a:r>
              <a:rPr lang="en-US" sz="1600" strike="sngStrike" dirty="0" err="1"/>
              <a:t>Edon</a:t>
            </a:r>
            <a:r>
              <a:rPr lang="en-US" sz="1600" strike="sngStrike" dirty="0"/>
              <a:t>-K</a:t>
            </a:r>
          </a:p>
          <a:p>
            <a:r>
              <a:rPr lang="en-US" sz="1600" dirty="0"/>
              <a:t>LAKE</a:t>
            </a:r>
          </a:p>
          <a:p>
            <a:r>
              <a:rPr lang="en-US" sz="1600" dirty="0"/>
              <a:t>LOCKER</a:t>
            </a:r>
          </a:p>
          <a:p>
            <a:r>
              <a:rPr lang="en-US" sz="1600" strike="sngStrike" dirty="0" err="1"/>
              <a:t>McNie</a:t>
            </a:r>
            <a:endParaRPr lang="en-US" sz="1600" strike="sngStrike" dirty="0"/>
          </a:p>
          <a:p>
            <a:r>
              <a:rPr lang="en-US" sz="1600" dirty="0"/>
              <a:t>Ouroboros-R</a:t>
            </a:r>
          </a:p>
          <a:p>
            <a:r>
              <a:rPr lang="en-US" sz="1600" strike="sngStrike" dirty="0" err="1">
                <a:solidFill>
                  <a:srgbClr val="FF0000"/>
                </a:solidFill>
              </a:rPr>
              <a:t>RankSign</a:t>
            </a:r>
            <a:endParaRPr lang="en-US" sz="1600" strike="sngStrike" dirty="0">
              <a:solidFill>
                <a:srgbClr val="FF0000"/>
              </a:solidFill>
            </a:endParaRPr>
          </a:p>
          <a:p>
            <a:r>
              <a:rPr lang="en-US" sz="1600" dirty="0"/>
              <a:t>RQC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43398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A9A44-CFFC-434A-A8B7-28D0F063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Cryptanalysis takes its toll</a:t>
            </a:r>
            <a:br>
              <a:rPr lang="en-US" dirty="0"/>
            </a:br>
            <a:r>
              <a:rPr lang="en-US" sz="4000" dirty="0"/>
              <a:t>(The Survivors)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C2A64D-5442-4880-A7C5-70D3100B6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numCol="4">
            <a:noAutofit/>
          </a:bodyPr>
          <a:lstStyle/>
          <a:p>
            <a:pPr marL="0" indent="0">
              <a:buNone/>
            </a:pPr>
            <a:r>
              <a:rPr lang="en-US" sz="2400" u="sng" dirty="0"/>
              <a:t>Algebraic</a:t>
            </a:r>
          </a:p>
          <a:p>
            <a:r>
              <a:rPr lang="en-US" sz="1600" dirty="0"/>
              <a:t>BIG QUAKE</a:t>
            </a:r>
          </a:p>
          <a:p>
            <a:r>
              <a:rPr lang="en-US" sz="1600" dirty="0"/>
              <a:t>Classic McEliece</a:t>
            </a:r>
          </a:p>
          <a:p>
            <a:r>
              <a:rPr lang="en-US" sz="1600" dirty="0"/>
              <a:t>NTS-KEM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r>
              <a:rPr lang="en-US" sz="2400" u="sng" dirty="0"/>
              <a:t>Short Hamming</a:t>
            </a:r>
          </a:p>
          <a:p>
            <a:r>
              <a:rPr lang="en-US" sz="1600" dirty="0"/>
              <a:t>BIKE</a:t>
            </a:r>
          </a:p>
          <a:p>
            <a:r>
              <a:rPr lang="en-US" sz="1600" dirty="0"/>
              <a:t>HQC</a:t>
            </a:r>
          </a:p>
          <a:p>
            <a:r>
              <a:rPr lang="en-US" sz="1600" dirty="0" err="1"/>
              <a:t>LEDAkem</a:t>
            </a:r>
            <a:endParaRPr lang="en-US" sz="1600" dirty="0"/>
          </a:p>
          <a:p>
            <a:r>
              <a:rPr lang="en-US" sz="1600" dirty="0" err="1"/>
              <a:t>LEDApkc</a:t>
            </a:r>
            <a:endParaRPr lang="en-US" sz="1600" strike="sngStrike" dirty="0"/>
          </a:p>
          <a:p>
            <a:r>
              <a:rPr lang="en-US" sz="1600" dirty="0"/>
              <a:t>QC-MDPC-KEM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r>
              <a:rPr lang="en-US" sz="2400" u="sng" dirty="0"/>
              <a:t>Low Rank</a:t>
            </a:r>
          </a:p>
          <a:p>
            <a:r>
              <a:rPr lang="en-US" sz="1600" dirty="0"/>
              <a:t>LAKE</a:t>
            </a:r>
          </a:p>
          <a:p>
            <a:r>
              <a:rPr lang="en-US" sz="1600" dirty="0"/>
              <a:t>LOCKER</a:t>
            </a:r>
            <a:endParaRPr lang="en-US" sz="1600" strike="sngStrike" dirty="0"/>
          </a:p>
          <a:p>
            <a:r>
              <a:rPr lang="en-US" sz="1600" dirty="0"/>
              <a:t>Ouroboros-R</a:t>
            </a:r>
            <a:endParaRPr lang="en-US" sz="1600" strike="sngStrike" dirty="0">
              <a:solidFill>
                <a:srgbClr val="FF0000"/>
              </a:solidFill>
            </a:endParaRPr>
          </a:p>
          <a:p>
            <a:r>
              <a:rPr lang="en-US" sz="1600" dirty="0"/>
              <a:t>RQC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5512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A9A44-CFFC-434A-A8B7-28D0F063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Submissions merge; </a:t>
            </a:r>
            <a:br>
              <a:rPr lang="en-US" dirty="0"/>
            </a:br>
            <a:r>
              <a:rPr lang="en-US" dirty="0"/>
              <a:t>NIST narrows down for 2</a:t>
            </a:r>
            <a:r>
              <a:rPr lang="en-US" baseline="30000" dirty="0"/>
              <a:t>nd</a:t>
            </a:r>
            <a:r>
              <a:rPr lang="en-US" dirty="0"/>
              <a:t> round.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C2A64D-5442-4880-A7C5-70D3100B6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numCol="4">
            <a:noAutofit/>
          </a:bodyPr>
          <a:lstStyle/>
          <a:p>
            <a:pPr marL="0" indent="0">
              <a:buNone/>
            </a:pPr>
            <a:r>
              <a:rPr lang="en-US" sz="2400" u="sng" dirty="0"/>
              <a:t>Algebraic</a:t>
            </a:r>
          </a:p>
          <a:p>
            <a:r>
              <a:rPr lang="en-US" sz="1600" dirty="0"/>
              <a:t>Classic McEliece</a:t>
            </a:r>
          </a:p>
          <a:p>
            <a:r>
              <a:rPr lang="en-US" sz="1600" dirty="0"/>
              <a:t>NTS-KEM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r>
              <a:rPr lang="en-US" sz="2400" u="sng" dirty="0"/>
              <a:t>Short Hamming</a:t>
            </a:r>
          </a:p>
          <a:p>
            <a:r>
              <a:rPr lang="en-US" sz="1600" dirty="0"/>
              <a:t>BIKE</a:t>
            </a:r>
          </a:p>
          <a:p>
            <a:r>
              <a:rPr lang="en-US" sz="1600" dirty="0"/>
              <a:t>HQC</a:t>
            </a:r>
          </a:p>
          <a:p>
            <a:r>
              <a:rPr lang="en-US" sz="1600" dirty="0" err="1"/>
              <a:t>LEDAcrypt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r>
              <a:rPr lang="en-US" sz="2400" u="sng" dirty="0"/>
              <a:t>Low Rank</a:t>
            </a:r>
          </a:p>
          <a:p>
            <a:r>
              <a:rPr lang="en-US" sz="1600" dirty="0"/>
              <a:t>ROLLO</a:t>
            </a:r>
          </a:p>
          <a:p>
            <a:r>
              <a:rPr lang="en-US" sz="1600" dirty="0"/>
              <a:t>RQC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4258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ABDB6A-214B-48BE-8AB8-01B777F58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Codes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003FA-D241-4C7A-9D5B-CE2AC3DC2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round representatives: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Classic </a:t>
            </a:r>
            <a:r>
              <a:rPr lang="en-US" dirty="0" err="1">
                <a:solidFill>
                  <a:schemeClr val="tx1"/>
                </a:solidFill>
              </a:rPr>
              <a:t>McEliece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NTS-KEM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69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6246-2869-41F3-8ED5-BFC532F0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Original Algebraic Code-Based Cryptosystem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Goppa</a:t>
            </a:r>
            <a:r>
              <a:rPr lang="en-US" dirty="0"/>
              <a:t> </a:t>
            </a:r>
            <a:r>
              <a:rPr lang="en-US" dirty="0" err="1"/>
              <a:t>McEliece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B5563F-C835-49EE-9424-E14341B291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original </a:t>
                </a:r>
                <a:r>
                  <a:rPr lang="en-US" dirty="0" err="1"/>
                  <a:t>McEliece</a:t>
                </a:r>
                <a:r>
                  <a:rPr lang="en-US" dirty="0"/>
                  <a:t> cryptosystem using a hidden </a:t>
                </a:r>
                <a:r>
                  <a:rPr lang="en-US" dirty="0" err="1"/>
                  <a:t>Goppa</a:t>
                </a:r>
                <a:r>
                  <a:rPr lang="en-US" dirty="0"/>
                  <a:t> code has remained secure since 1979</a:t>
                </a:r>
              </a:p>
              <a:p>
                <a:r>
                  <a:rPr lang="en-US" dirty="0"/>
                  <a:t>The parameters haven’t even changed very much</a:t>
                </a:r>
              </a:p>
              <a:p>
                <a:pPr lvl="1"/>
                <a:r>
                  <a:rPr lang="en-US" dirty="0"/>
                  <a:t>Key size to protect against 1979 or 2019 cryptanalysis: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(1))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pPr lvl="2"/>
                <a:r>
                  <a:rPr lang="en-US" dirty="0"/>
                  <a:t>Same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Several successive cryptanalysis improvements by different researchers over a span of decades have only succeeded in increasing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term</a:t>
                </a:r>
              </a:p>
              <a:p>
                <a:r>
                  <a:rPr lang="en-US" dirty="0"/>
                  <a:t>Both 2</a:t>
                </a:r>
                <a:r>
                  <a:rPr lang="en-US" baseline="30000" dirty="0"/>
                  <a:t>nd</a:t>
                </a:r>
                <a:r>
                  <a:rPr lang="en-US" dirty="0"/>
                  <a:t> round candidates based on algebraic codes follow this model quite closely</a:t>
                </a:r>
              </a:p>
              <a:p>
                <a:pPr lvl="1"/>
                <a:r>
                  <a:rPr lang="en-US" dirty="0"/>
                  <a:t>Changes (</a:t>
                </a:r>
                <a:r>
                  <a:rPr lang="en-US" dirty="0" err="1"/>
                  <a:t>Niederreiter</a:t>
                </a:r>
                <a:r>
                  <a:rPr lang="en-US" dirty="0"/>
                  <a:t> construction and CCA conversion) have security reductions to original scheme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B5563F-C835-49EE-9424-E14341B291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507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68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E286-83D1-49C4-9664-EA552AC41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365127"/>
            <a:ext cx="1112383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NIST Crypto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79CE8-6BAA-43ED-ADDC-DB1842580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Areas:</a:t>
            </a:r>
          </a:p>
          <a:p>
            <a:pPr lvl="1"/>
            <a:r>
              <a:rPr lang="en-US" dirty="0"/>
              <a:t>Block ciphers, hash functions, message authentication codes (MACs), digital signatures, key-establishment, post-quantum (signatures + key establishment), random bit generation, etc.</a:t>
            </a:r>
          </a:p>
          <a:p>
            <a:r>
              <a:rPr lang="en-US" dirty="0"/>
              <a:t>FIPS, SPs, and NISTIRs</a:t>
            </a:r>
          </a:p>
          <a:p>
            <a:r>
              <a:rPr lang="en-US" dirty="0"/>
              <a:t>NISTIR 7977 – NIST’s process for developing crypto standards</a:t>
            </a:r>
          </a:p>
          <a:p>
            <a:pPr lvl="1"/>
            <a:r>
              <a:rPr lang="en-US" dirty="0"/>
              <a:t>Cooperation with other SDOs</a:t>
            </a:r>
          </a:p>
          <a:p>
            <a:r>
              <a:rPr lang="en-US" dirty="0"/>
              <a:t>Principles:</a:t>
            </a:r>
          </a:p>
          <a:p>
            <a:pPr lvl="1"/>
            <a:r>
              <a:rPr lang="en-US" dirty="0"/>
              <a:t>Transparency, openness, balance, integrity, technical merit, global acceptability, usability, continuous improvement, innovation and intellectual property</a:t>
            </a:r>
          </a:p>
          <a:p>
            <a:r>
              <a:rPr lang="en-US" dirty="0"/>
              <a:t>Stakeholders:</a:t>
            </a:r>
          </a:p>
          <a:p>
            <a:pPr lvl="1"/>
            <a:r>
              <a:rPr lang="en-US" dirty="0"/>
              <a:t>Primarily the US Federal Government, broader industry and public/private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BE68-862E-4F20-98FB-ACDF6816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Algebraic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C0BC9-DA52-4EC2-BAA9-D81A15C04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GRS codes:</a:t>
            </a:r>
          </a:p>
          <a:p>
            <a:pPr lvl="1"/>
            <a:r>
              <a:rPr lang="en-US" dirty="0"/>
              <a:t>Broken by [</a:t>
            </a:r>
            <a:r>
              <a:rPr lang="en-US" dirty="0" err="1"/>
              <a:t>Sidelnikov</a:t>
            </a:r>
            <a:r>
              <a:rPr lang="en-US" dirty="0"/>
              <a:t>, </a:t>
            </a:r>
            <a:r>
              <a:rPr lang="en-US" dirty="0" err="1"/>
              <a:t>Shestakov</a:t>
            </a:r>
            <a:r>
              <a:rPr lang="en-US" dirty="0"/>
              <a:t> 1992]</a:t>
            </a:r>
          </a:p>
          <a:p>
            <a:pPr lvl="1"/>
            <a:r>
              <a:rPr lang="en-US" dirty="0"/>
              <a:t>Patched version broken by [</a:t>
            </a:r>
            <a:r>
              <a:rPr lang="en-US" dirty="0" err="1"/>
              <a:t>Wieschebrink</a:t>
            </a:r>
            <a:r>
              <a:rPr lang="en-US" dirty="0"/>
              <a:t> 2005]  </a:t>
            </a:r>
          </a:p>
          <a:p>
            <a:pPr lvl="1"/>
            <a:r>
              <a:rPr lang="en-US" dirty="0"/>
              <a:t>Further patched version broken by [</a:t>
            </a:r>
            <a:r>
              <a:rPr lang="en-US" dirty="0" err="1"/>
              <a:t>Couvreur</a:t>
            </a:r>
            <a:r>
              <a:rPr lang="en-US" dirty="0"/>
              <a:t>, Gaborit, Gauthier-</a:t>
            </a:r>
            <a:r>
              <a:rPr lang="en-US" dirty="0" err="1"/>
              <a:t>Umaña</a:t>
            </a:r>
            <a:r>
              <a:rPr lang="en-US" dirty="0"/>
              <a:t>, </a:t>
            </a:r>
            <a:r>
              <a:rPr lang="en-US" dirty="0" err="1"/>
              <a:t>Otmani</a:t>
            </a:r>
            <a:r>
              <a:rPr lang="en-US" dirty="0"/>
              <a:t>, Tillich 2013]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NIST submission (RLCE) partially broken by [</a:t>
            </a:r>
            <a:r>
              <a:rPr lang="en-US" dirty="0" err="1">
                <a:solidFill>
                  <a:srgbClr val="FF0000"/>
                </a:solidFill>
              </a:rPr>
              <a:t>Couvreur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Lequesne</a:t>
            </a:r>
            <a:r>
              <a:rPr lang="en-US" dirty="0">
                <a:solidFill>
                  <a:srgbClr val="FF0000"/>
                </a:solidFill>
              </a:rPr>
              <a:t>, Tillich 2018]</a:t>
            </a:r>
          </a:p>
          <a:p>
            <a:r>
              <a:rPr lang="en-US" dirty="0" err="1"/>
              <a:t>Gabidulin</a:t>
            </a:r>
            <a:r>
              <a:rPr lang="en-US" dirty="0"/>
              <a:t> codes:</a:t>
            </a:r>
          </a:p>
          <a:p>
            <a:pPr lvl="1"/>
            <a:r>
              <a:rPr lang="en-US" dirty="0"/>
              <a:t>Broken by [Gibson 1996]</a:t>
            </a:r>
          </a:p>
          <a:p>
            <a:r>
              <a:rPr lang="en-US" dirty="0"/>
              <a:t>Reed Muller codes:</a:t>
            </a:r>
          </a:p>
          <a:p>
            <a:pPr lvl="1"/>
            <a:r>
              <a:rPr lang="en-US" dirty="0"/>
              <a:t>Broken by [Minder, </a:t>
            </a:r>
            <a:r>
              <a:rPr lang="en-US" dirty="0" err="1"/>
              <a:t>Shokrollahi</a:t>
            </a:r>
            <a:r>
              <a:rPr lang="en-US" dirty="0"/>
              <a:t> 2007]</a:t>
            </a:r>
          </a:p>
          <a:p>
            <a:pPr lvl="1"/>
            <a:r>
              <a:rPr lang="en-US" dirty="0"/>
              <a:t>Further broken by [</a:t>
            </a:r>
            <a:r>
              <a:rPr lang="en-US" dirty="0" err="1"/>
              <a:t>Chizhov</a:t>
            </a:r>
            <a:r>
              <a:rPr lang="en-US" dirty="0"/>
              <a:t>, Borodin 2013]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Submitted patched version (</a:t>
            </a:r>
            <a:r>
              <a:rPr lang="en-US" dirty="0" err="1">
                <a:solidFill>
                  <a:srgbClr val="FF0000"/>
                </a:solidFill>
              </a:rPr>
              <a:t>pqSigRM</a:t>
            </a:r>
            <a:r>
              <a:rPr lang="en-US" dirty="0">
                <a:solidFill>
                  <a:srgbClr val="FF0000"/>
                </a:solidFill>
              </a:rPr>
              <a:t>) broken by NIST researchers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[Alperin-Sheriff, Moody, Perlner (PQC forum 2018)]</a:t>
            </a:r>
          </a:p>
        </p:txBody>
      </p:sp>
    </p:spTree>
    <p:extLst>
      <p:ext uri="{BB962C8B-B14F-4D97-AF65-F5344CB8AC3E}">
        <p14:creationId xmlns:p14="http://schemas.microsoft.com/office/powerpoint/2010/main" val="2517479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B5A4F-D363-4A41-A16C-DE9BA341A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Size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C5097-BF13-4D4B-84AE-190855606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original </a:t>
            </a:r>
            <a:r>
              <a:rPr lang="en-US" dirty="0" err="1"/>
              <a:t>McEliece</a:t>
            </a:r>
            <a:r>
              <a:rPr lang="en-US" dirty="0"/>
              <a:t> cryptosystem has decent performance and good ciphertext size, but its public key size is enormous!</a:t>
            </a:r>
          </a:p>
          <a:p>
            <a:r>
              <a:rPr lang="en-US" dirty="0"/>
              <a:t>Idea: adapt ring-based key-size reduction techniques developed for lattices starting with NTRU</a:t>
            </a:r>
          </a:p>
          <a:p>
            <a:r>
              <a:rPr lang="en-US" dirty="0"/>
              <a:t>This idea has often interacted badly with algebraic codes</a:t>
            </a:r>
          </a:p>
          <a:p>
            <a:pPr lvl="1"/>
            <a:r>
              <a:rPr lang="en-US" dirty="0"/>
              <a:t>Structural cryptanalysis: [</a:t>
            </a:r>
            <a:r>
              <a:rPr lang="en-US" dirty="0" err="1"/>
              <a:t>Otmani</a:t>
            </a:r>
            <a:r>
              <a:rPr lang="en-US" dirty="0"/>
              <a:t>, Tillich, </a:t>
            </a:r>
            <a:r>
              <a:rPr lang="en-US" dirty="0" err="1"/>
              <a:t>Dallot</a:t>
            </a:r>
            <a:r>
              <a:rPr lang="en-US" dirty="0"/>
              <a:t> 2008]</a:t>
            </a:r>
          </a:p>
          <a:p>
            <a:pPr lvl="1"/>
            <a:r>
              <a:rPr lang="en-US" dirty="0"/>
              <a:t>Algebraic cryptanalysis: [</a:t>
            </a:r>
            <a:r>
              <a:rPr lang="en-US" dirty="0" err="1"/>
              <a:t>Faugere</a:t>
            </a:r>
            <a:r>
              <a:rPr lang="en-US" dirty="0"/>
              <a:t>, </a:t>
            </a:r>
            <a:r>
              <a:rPr lang="en-US" dirty="0" err="1"/>
              <a:t>Otmani</a:t>
            </a:r>
            <a:r>
              <a:rPr lang="en-US" dirty="0"/>
              <a:t>, Perret, Tillich 2010]</a:t>
            </a:r>
          </a:p>
          <a:p>
            <a:pPr lvl="1"/>
            <a:r>
              <a:rPr lang="en-US" dirty="0"/>
              <a:t>Folded code attack: [</a:t>
            </a:r>
            <a:r>
              <a:rPr lang="en-US" dirty="0" err="1"/>
              <a:t>Faugere</a:t>
            </a:r>
            <a:r>
              <a:rPr lang="en-US" dirty="0"/>
              <a:t>, </a:t>
            </a:r>
            <a:r>
              <a:rPr lang="en-US" dirty="0" err="1"/>
              <a:t>Otmani</a:t>
            </a:r>
            <a:r>
              <a:rPr lang="en-US" dirty="0"/>
              <a:t>, Perret, </a:t>
            </a:r>
            <a:r>
              <a:rPr lang="en-US" dirty="0" err="1"/>
              <a:t>Portzamparc</a:t>
            </a:r>
            <a:r>
              <a:rPr lang="en-US" dirty="0"/>
              <a:t>, Tillich 2016]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NIST submission DAGS broken by [</a:t>
            </a:r>
            <a:r>
              <a:rPr lang="en-US" dirty="0" err="1">
                <a:solidFill>
                  <a:srgbClr val="FF0000"/>
                </a:solidFill>
              </a:rPr>
              <a:t>Barelli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Couvreur</a:t>
            </a:r>
            <a:r>
              <a:rPr lang="en-US" dirty="0">
                <a:solidFill>
                  <a:srgbClr val="FF0000"/>
                </a:solidFill>
              </a:rPr>
              <a:t> 2018]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84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6DBC1-0BAB-41E4-92D6-31B3D021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Size Reduction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87BEB-2F64-4595-B985-2EEF4ADD5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NIST submission </a:t>
            </a:r>
            <a:r>
              <a:rPr lang="en-US" dirty="0" err="1"/>
              <a:t>BigQuake</a:t>
            </a:r>
            <a:r>
              <a:rPr lang="en-US" dirty="0"/>
              <a:t> applied key size reduction to a </a:t>
            </a:r>
            <a:r>
              <a:rPr lang="en-US" dirty="0" err="1"/>
              <a:t>Goppa</a:t>
            </a:r>
            <a:r>
              <a:rPr lang="en-US" dirty="0"/>
              <a:t> code</a:t>
            </a:r>
          </a:p>
          <a:p>
            <a:r>
              <a:rPr lang="en-US" dirty="0"/>
              <a:t>It was not broken but:</a:t>
            </a:r>
          </a:p>
          <a:p>
            <a:pPr lvl="1"/>
            <a:r>
              <a:rPr lang="en-US" dirty="0"/>
              <a:t>Key size is still worse than completely unstructured lattice KEMs</a:t>
            </a:r>
          </a:p>
          <a:p>
            <a:pPr lvl="1"/>
            <a:r>
              <a:rPr lang="en-US" dirty="0"/>
              <a:t>Hard to see </a:t>
            </a:r>
            <a:r>
              <a:rPr lang="en-US" dirty="0" err="1"/>
              <a:t>BigQuake</a:t>
            </a:r>
            <a:r>
              <a:rPr lang="en-US" dirty="0"/>
              <a:t> as a safe fallback option</a:t>
            </a:r>
          </a:p>
          <a:p>
            <a:pPr lvl="2"/>
            <a:r>
              <a:rPr lang="en-US" dirty="0"/>
              <a:t>Unstructured </a:t>
            </a:r>
            <a:r>
              <a:rPr lang="en-US" dirty="0" err="1"/>
              <a:t>Goppa</a:t>
            </a:r>
            <a:r>
              <a:rPr lang="en-US" dirty="0"/>
              <a:t> </a:t>
            </a:r>
            <a:r>
              <a:rPr lang="en-US" dirty="0" err="1"/>
              <a:t>McEliece</a:t>
            </a:r>
            <a:r>
              <a:rPr lang="en-US" dirty="0"/>
              <a:t> has remained pretty much intact since 1979</a:t>
            </a:r>
          </a:p>
          <a:p>
            <a:pPr lvl="2"/>
            <a:r>
              <a:rPr lang="en-US" dirty="0"/>
              <a:t>Cryptanalysis of QC </a:t>
            </a:r>
            <a:r>
              <a:rPr lang="en-US" dirty="0" err="1"/>
              <a:t>Goppa</a:t>
            </a:r>
            <a:r>
              <a:rPr lang="en-US" dirty="0"/>
              <a:t> </a:t>
            </a:r>
            <a:r>
              <a:rPr lang="en-US" dirty="0" err="1"/>
              <a:t>McEliece</a:t>
            </a:r>
            <a:r>
              <a:rPr lang="en-US" dirty="0"/>
              <a:t> has changed dramatically as recently as 2016</a:t>
            </a:r>
          </a:p>
          <a:p>
            <a:pPr lvl="1"/>
            <a:r>
              <a:rPr lang="en-US" dirty="0"/>
              <a:t>NIST ultimately did not select it for the second round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38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03C7-7ADD-4ADF-ADD3-200758AC9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</a:t>
            </a:r>
            <a:r>
              <a:rPr lang="en-US" dirty="0" err="1"/>
              <a:t>Goppa</a:t>
            </a:r>
            <a:r>
              <a:rPr lang="en-US" dirty="0"/>
              <a:t> </a:t>
            </a:r>
            <a:r>
              <a:rPr lang="en-US" dirty="0" err="1"/>
              <a:t>McEliece</a:t>
            </a:r>
            <a:r>
              <a:rPr lang="en-US" dirty="0"/>
              <a:t> good or just lucky?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A6970-36ED-421A-8146-D42A6A80A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Unstructured </a:t>
            </a:r>
            <a:r>
              <a:rPr lang="en-US" dirty="0" err="1"/>
              <a:t>Goppa</a:t>
            </a:r>
            <a:r>
              <a:rPr lang="en-US" dirty="0"/>
              <a:t> </a:t>
            </a:r>
            <a:r>
              <a:rPr lang="en-US" dirty="0" err="1"/>
              <a:t>McEliece</a:t>
            </a:r>
            <a:r>
              <a:rPr lang="en-US" dirty="0"/>
              <a:t> is considered a conservative choice due to its longevity</a:t>
            </a:r>
          </a:p>
          <a:p>
            <a:r>
              <a:rPr lang="en-US" dirty="0"/>
              <a:t>Still questions remain</a:t>
            </a:r>
          </a:p>
          <a:p>
            <a:pPr lvl="1"/>
            <a:r>
              <a:rPr lang="en-US" dirty="0"/>
              <a:t>Is there any strong theoretical reason why </a:t>
            </a:r>
            <a:r>
              <a:rPr lang="en-US" dirty="0" err="1"/>
              <a:t>Goppa</a:t>
            </a:r>
            <a:r>
              <a:rPr lang="en-US" dirty="0"/>
              <a:t> codes are safe but e.g. GRS codes are not?</a:t>
            </a:r>
          </a:p>
          <a:p>
            <a:pPr lvl="1"/>
            <a:r>
              <a:rPr lang="en-US" dirty="0"/>
              <a:t>Strong security argument if disguised </a:t>
            </a:r>
            <a:r>
              <a:rPr lang="en-US" dirty="0" err="1"/>
              <a:t>Goppa</a:t>
            </a:r>
            <a:r>
              <a:rPr lang="en-US" dirty="0"/>
              <a:t> codes is indistinguishable from a random code</a:t>
            </a:r>
          </a:p>
          <a:p>
            <a:pPr lvl="2"/>
            <a:r>
              <a:rPr lang="en-US" dirty="0"/>
              <a:t>But there are known distinguishers for some (unusual) parameters:</a:t>
            </a:r>
          </a:p>
          <a:p>
            <a:pPr marL="914400" lvl="2" indent="0">
              <a:buNone/>
            </a:pPr>
            <a:r>
              <a:rPr lang="en-US" dirty="0"/>
              <a:t>[</a:t>
            </a:r>
            <a:r>
              <a:rPr lang="en-US" dirty="0" err="1"/>
              <a:t>Faugere</a:t>
            </a:r>
            <a:r>
              <a:rPr lang="en-US" dirty="0"/>
              <a:t>, Gauthier-</a:t>
            </a:r>
            <a:r>
              <a:rPr lang="en-US" dirty="0" err="1"/>
              <a:t>Umaña</a:t>
            </a:r>
            <a:r>
              <a:rPr lang="en-US" dirty="0"/>
              <a:t>, </a:t>
            </a:r>
            <a:r>
              <a:rPr lang="en-US" dirty="0" err="1"/>
              <a:t>Otmani</a:t>
            </a:r>
            <a:r>
              <a:rPr lang="en-US" dirty="0"/>
              <a:t>, Perret, Tillich 2010]</a:t>
            </a:r>
          </a:p>
          <a:p>
            <a:pPr lvl="1"/>
            <a:r>
              <a:rPr lang="en-US" dirty="0"/>
              <a:t>Some tools for answering (e.g. square code dimension)</a:t>
            </a:r>
          </a:p>
          <a:p>
            <a:pPr lvl="2"/>
            <a:r>
              <a:rPr lang="en-US" dirty="0"/>
              <a:t>Do we have the full picture?</a:t>
            </a:r>
          </a:p>
        </p:txBody>
      </p:sp>
    </p:spTree>
    <p:extLst>
      <p:ext uri="{BB962C8B-B14F-4D97-AF65-F5344CB8AC3E}">
        <p14:creationId xmlns:p14="http://schemas.microsoft.com/office/powerpoint/2010/main" val="3596451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FA189-7D7A-4280-AFFA-844D372F8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Codes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056A1-04D3-42C0-8137-A27514FFC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Long history of cryptanalysis</a:t>
            </a:r>
          </a:p>
          <a:p>
            <a:r>
              <a:rPr lang="en-US" dirty="0"/>
              <a:t>Originally proposed unstructured </a:t>
            </a:r>
            <a:r>
              <a:rPr lang="en-US" dirty="0" err="1"/>
              <a:t>Goppa</a:t>
            </a:r>
            <a:r>
              <a:rPr lang="en-US" dirty="0"/>
              <a:t> codes have survived pretty much intact</a:t>
            </a:r>
          </a:p>
          <a:p>
            <a:r>
              <a:rPr lang="en-US" dirty="0"/>
              <a:t>Other algebraic codes, key size reduction attempts have often led to trouble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round candidates Classic </a:t>
            </a:r>
            <a:r>
              <a:rPr lang="en-US" dirty="0" err="1"/>
              <a:t>McEliece</a:t>
            </a:r>
            <a:r>
              <a:rPr lang="en-US"/>
              <a:t> and </a:t>
            </a:r>
            <a:r>
              <a:rPr lang="en-US" dirty="0"/>
              <a:t>NTS-KEM offer</a:t>
            </a:r>
          </a:p>
          <a:p>
            <a:pPr lvl="1"/>
            <a:r>
              <a:rPr lang="en-US" dirty="0"/>
              <a:t>Good ciphertext size</a:t>
            </a:r>
          </a:p>
          <a:p>
            <a:pPr lvl="1"/>
            <a:r>
              <a:rPr lang="en-US" dirty="0"/>
              <a:t>No decryption failures</a:t>
            </a:r>
          </a:p>
          <a:p>
            <a:pPr lvl="1"/>
            <a:r>
              <a:rPr lang="en-US" dirty="0"/>
              <a:t>Remarkable longevity</a:t>
            </a:r>
          </a:p>
          <a:p>
            <a:r>
              <a:rPr lang="en-US" dirty="0"/>
              <a:t>But</a:t>
            </a:r>
          </a:p>
          <a:p>
            <a:pPr lvl="1"/>
            <a:r>
              <a:rPr lang="en-US" dirty="0"/>
              <a:t>Very large public keys</a:t>
            </a:r>
          </a:p>
          <a:p>
            <a:pPr lvl="1"/>
            <a:r>
              <a:rPr lang="en-US" dirty="0"/>
              <a:t>Unclear explanation for longevity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38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F5712-90AA-416B-A90E-5BA523C51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Non-Algebraic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096D8-FAE2-4A7F-9E9C-79B201A4A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seen as a generalization of lattice-based cryptography where Euclidean metric is replaced by either:</a:t>
            </a:r>
          </a:p>
          <a:p>
            <a:pPr lvl="1"/>
            <a:r>
              <a:rPr lang="en-US" dirty="0"/>
              <a:t>Hamming metric (BIKE, HQC, </a:t>
            </a:r>
            <a:r>
              <a:rPr lang="en-US" dirty="0" err="1"/>
              <a:t>LEDAcrypt</a:t>
            </a:r>
            <a:r>
              <a:rPr lang="en-US" dirty="0"/>
              <a:t>) OR</a:t>
            </a:r>
          </a:p>
          <a:p>
            <a:pPr lvl="1"/>
            <a:r>
              <a:rPr lang="en-US" dirty="0"/>
              <a:t>Rank metric (ROLLO, RQC)</a:t>
            </a:r>
          </a:p>
          <a:p>
            <a:r>
              <a:rPr lang="en-US" dirty="0"/>
              <a:t>Constructions are either:</a:t>
            </a:r>
          </a:p>
          <a:p>
            <a:pPr lvl="1"/>
            <a:r>
              <a:rPr lang="en-US" dirty="0"/>
              <a:t>NTRU-like (BIKE-1,2, </a:t>
            </a:r>
            <a:r>
              <a:rPr lang="en-US" dirty="0" err="1"/>
              <a:t>LEDAcrypt</a:t>
            </a:r>
            <a:r>
              <a:rPr lang="en-US" dirty="0"/>
              <a:t>, ROLLO-1,2) OR</a:t>
            </a:r>
          </a:p>
          <a:p>
            <a:pPr lvl="1"/>
            <a:r>
              <a:rPr lang="en-US" dirty="0"/>
              <a:t>Ring-LWE-like (BIKE-3, HQC, ROLLO-3, RQC)</a:t>
            </a:r>
          </a:p>
          <a:p>
            <a:r>
              <a:rPr lang="en-US" dirty="0"/>
              <a:t>Decryption/Decapsulation uses either:</a:t>
            </a:r>
          </a:p>
          <a:p>
            <a:pPr lvl="1"/>
            <a:r>
              <a:rPr lang="en-US" dirty="0"/>
              <a:t>Private LDPC/MDPC/LRPC decoder (BIKE, </a:t>
            </a:r>
            <a:r>
              <a:rPr lang="en-US" dirty="0" err="1"/>
              <a:t>LEDAcrypt</a:t>
            </a:r>
            <a:r>
              <a:rPr lang="en-US" dirty="0"/>
              <a:t>, ROLLO) OR</a:t>
            </a:r>
          </a:p>
          <a:p>
            <a:pPr lvl="1"/>
            <a:r>
              <a:rPr lang="en-US" dirty="0"/>
              <a:t>Decoder for a public code (HQC, RQC)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52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3FDBA-0174-4AE3-84DE-CD713F4D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Non-Algebraic Constructions Summary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6F24CB-1BC6-48C3-8764-FE188C098C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446928"/>
              </p:ext>
            </p:extLst>
          </p:nvPr>
        </p:nvGraphicFramePr>
        <p:xfrm>
          <a:off x="838200" y="1825625"/>
          <a:ext cx="10515600" cy="215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22654635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9010566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5100202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32081140"/>
                    </a:ext>
                  </a:extLst>
                </a:gridCol>
              </a:tblGrid>
              <a:tr h="50292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Private Decoder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Public Decoder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543992"/>
                  </a:ext>
                </a:extLst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NTRU-like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Ring-LWE-like</a:t>
                      </a:r>
                    </a:p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(Ouroboros)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Ring-LWE-like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228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Hamming 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BIKE-1,2</a:t>
                      </a:r>
                    </a:p>
                    <a:p>
                      <a:r>
                        <a:rPr lang="en-US" dirty="0" err="1"/>
                        <a:t>LEDAcrypt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BIKE-3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HQC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170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Rank 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ROLLO-1,2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ROLLO-3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RQC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481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534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637B-7FBE-4B8B-8247-5E3F0532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Lattices and Non-Algebraic Codes</a:t>
            </a:r>
            <a:br>
              <a:rPr lang="en-US" dirty="0"/>
            </a:br>
            <a:r>
              <a:rPr lang="en-US" dirty="0"/>
              <a:t>Shared Advantages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4C6B0-82A5-4046-BD5F-721DB7A6A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rings for key-size reduction is apparently safe</a:t>
            </a:r>
          </a:p>
          <a:p>
            <a:endParaRPr lang="en-US" dirty="0"/>
          </a:p>
          <a:p>
            <a:r>
              <a:rPr lang="en-US" dirty="0"/>
              <a:t>Limited avenues for cryptanalysis</a:t>
            </a:r>
          </a:p>
          <a:p>
            <a:pPr lvl="1"/>
            <a:r>
              <a:rPr lang="en-US" dirty="0"/>
              <a:t>Known attacks for key recovery, message recovery look the same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68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5C7D1C7-B02F-44D4-92AD-DFC9B75A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Lattices and non-Algebraic codes</a:t>
            </a:r>
            <a:br>
              <a:rPr lang="en-US" dirty="0"/>
            </a:br>
            <a:r>
              <a:rPr lang="en-US" dirty="0"/>
              <a:t>Differences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299AE6-97DA-4954-915F-DE75441F5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Lattices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9A25BC-4DF7-4F26-94E3-C50C9B7B92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(Non-tight) Search/Decision, Worst/Average case reductions</a:t>
            </a:r>
          </a:p>
          <a:p>
            <a:endParaRPr lang="en-US" dirty="0"/>
          </a:p>
          <a:p>
            <a:r>
              <a:rPr lang="en-US" dirty="0"/>
              <a:t>Complexity of known attacks difficult to quantify</a:t>
            </a:r>
          </a:p>
          <a:p>
            <a:endParaRPr lang="en-US" dirty="0"/>
          </a:p>
          <a:p>
            <a:r>
              <a:rPr lang="en-US" dirty="0"/>
              <a:t>Efficient constructions for signatures</a:t>
            </a:r>
          </a:p>
          <a:p>
            <a:endParaRPr lang="en-US" dirty="0"/>
          </a:p>
          <a:p>
            <a:r>
              <a:rPr lang="en-US" dirty="0"/>
              <a:t>Advanced crypto primitives (e.g. FHE)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A957F1-B38A-4572-8ABE-6BC52C3BE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Codes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956572D-C02B-42E9-94DA-2A6FDDB9A87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No Worst/Average case reductions</a:t>
            </a:r>
          </a:p>
          <a:p>
            <a:pPr lvl="1"/>
            <a:r>
              <a:rPr lang="en-US" dirty="0"/>
              <a:t>Search/Decision reductions known, but not in ring case</a:t>
            </a:r>
          </a:p>
          <a:p>
            <a:pPr lvl="1"/>
            <a:endParaRPr lang="en-US" dirty="0"/>
          </a:p>
          <a:p>
            <a:r>
              <a:rPr lang="en-US" dirty="0"/>
              <a:t>Complexity of known attacks easier to quantify</a:t>
            </a:r>
          </a:p>
          <a:p>
            <a:pPr lvl="1"/>
            <a:r>
              <a:rPr lang="en-US" dirty="0"/>
              <a:t>Hamming seems better understood than rank at present</a:t>
            </a:r>
          </a:p>
          <a:p>
            <a:pPr lvl="1"/>
            <a:r>
              <a:rPr lang="en-US" dirty="0"/>
              <a:t>Both provide a hedge against unexpected advances in lattice cryptanalysis</a:t>
            </a:r>
          </a:p>
          <a:p>
            <a:pPr lvl="1"/>
            <a:endParaRPr lang="en-US" dirty="0"/>
          </a:p>
          <a:p>
            <a:r>
              <a:rPr lang="en-US" dirty="0"/>
              <a:t>Signature, advanced crypto primitives seem harder to design</a:t>
            </a:r>
          </a:p>
        </p:txBody>
      </p:sp>
    </p:spTree>
    <p:extLst>
      <p:ext uri="{BB962C8B-B14F-4D97-AF65-F5344CB8AC3E}">
        <p14:creationId xmlns:p14="http://schemas.microsoft.com/office/powerpoint/2010/main" val="2603118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ABDB6A-214B-48BE-8AB8-01B777F58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Metric Codes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003FA-D241-4C7A-9D5B-CE2AC3DC2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round representatives: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BIKE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HQC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LEDAcrypt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2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FE02-718B-4196-8D72-23512B56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Competitions*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05CC8-A262-4F65-A0C7-FB1AC89F3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Block Cipher</a:t>
            </a:r>
          </a:p>
          <a:p>
            <a:pPr lvl="1"/>
            <a:r>
              <a:rPr lang="en-US" dirty="0"/>
              <a:t>AES – 15 candidates, 2 rounds, 5 finalists, 3 years + 1 year for standard</a:t>
            </a:r>
          </a:p>
          <a:p>
            <a:r>
              <a:rPr lang="en-US" dirty="0">
                <a:solidFill>
                  <a:schemeClr val="accent1"/>
                </a:solidFill>
              </a:rPr>
              <a:t>Hash Function</a:t>
            </a:r>
          </a:p>
          <a:p>
            <a:pPr lvl="1"/>
            <a:r>
              <a:rPr lang="en-US" dirty="0"/>
              <a:t>SHA-3 – 64 submissions, 51 accepted, 3 rounds, 14 2</a:t>
            </a:r>
            <a:r>
              <a:rPr lang="en-US" baseline="30000" dirty="0"/>
              <a:t>nd</a:t>
            </a:r>
            <a:r>
              <a:rPr lang="en-US" dirty="0"/>
              <a:t> round candidates, 5 finalists, 5 years + 3 years for standard</a:t>
            </a:r>
            <a:endParaRPr lang="en-US" i="1" dirty="0">
              <a:solidFill>
                <a:schemeClr val="accent1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Post-Quantum Cryptography</a:t>
            </a:r>
          </a:p>
          <a:p>
            <a:pPr lvl="1"/>
            <a:r>
              <a:rPr lang="en-US" dirty="0"/>
              <a:t>No Name? – 82 submissions, 69 accepted, 2 (or 3) rounds, 26 2</a:t>
            </a:r>
            <a:r>
              <a:rPr lang="en-US" baseline="30000" dirty="0"/>
              <a:t>nd</a:t>
            </a:r>
            <a:r>
              <a:rPr lang="en-US" dirty="0"/>
              <a:t> round candidates, 2017-2020ish + 2? Years for standard</a:t>
            </a:r>
          </a:p>
          <a:p>
            <a:r>
              <a:rPr lang="en-US" dirty="0">
                <a:solidFill>
                  <a:schemeClr val="accent1"/>
                </a:solidFill>
              </a:rPr>
              <a:t>Lightweight Crypto</a:t>
            </a:r>
          </a:p>
          <a:p>
            <a:pPr lvl="1"/>
            <a:r>
              <a:rPr lang="en-US" dirty="0"/>
              <a:t>57 submissions, 2019-2022ish</a:t>
            </a:r>
          </a:p>
        </p:txBody>
      </p:sp>
    </p:spTree>
    <p:extLst>
      <p:ext uri="{BB962C8B-B14F-4D97-AF65-F5344CB8AC3E}">
        <p14:creationId xmlns:p14="http://schemas.microsoft.com/office/powerpoint/2010/main" val="31647135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91257E-E32D-450D-B260-F93D1678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Set Decoding (ISD)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79A24C7-5B24-4935-B09E-FB038A8E97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Hamming-metric code-based schemes are designed so that ISD is the limiting attack for both key and message recovery</a:t>
                </a:r>
              </a:p>
              <a:p>
                <a:pPr lvl="1"/>
                <a:r>
                  <a:rPr lang="en-US" dirty="0"/>
                  <a:t>Same as limiting attack (message recovery) for </a:t>
                </a:r>
                <a:r>
                  <a:rPr lang="en-US" dirty="0" err="1"/>
                  <a:t>Goppa</a:t>
                </a:r>
                <a:r>
                  <a:rPr lang="en-US" dirty="0"/>
                  <a:t> </a:t>
                </a:r>
                <a:r>
                  <a:rPr lang="en-US" dirty="0" err="1"/>
                  <a:t>McEliece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Solves syndrome decoding problem: </a:t>
                </a:r>
              </a:p>
              <a:p>
                <a:pPr marL="457200" lvl="1" indent="0">
                  <a:buNone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dimension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syndrome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:r>
                  <a:rPr lang="en-US" dirty="0"/>
                  <a:t>Find Hamming weight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b="0" dirty="0"/>
                  <a:t>Attack complexity (to first approximation):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79A24C7-5B24-4935-B09E-FB038A8E97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672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FED2-C3F8-42CE-A9E6-8E5D0549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Quasi-Cyclic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279595-ABC5-43DD-B60D-0FA353C657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Replace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square submatrices with polynomials from the ring: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not irreducible, but there don’t seem to be better options</a:t>
                </a:r>
              </a:p>
              <a:p>
                <a:pPr lvl="1"/>
                <a:r>
                  <a:rPr lang="en-US" dirty="0"/>
                  <a:t>Want Hamming weight of coefficient vector to be preserved by multiplication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Known issues:</a:t>
                </a:r>
              </a:p>
              <a:p>
                <a:pPr lvl="1"/>
                <a:r>
                  <a:rPr lang="en-US" dirty="0"/>
                  <a:t>Evaluation at 1 (need to be careful about decisional versions of syndrome decoding)</a:t>
                </a:r>
              </a:p>
              <a:p>
                <a:pPr lvl="1"/>
                <a:r>
                  <a:rPr lang="en-US" dirty="0"/>
                  <a:t>Small speedup in ISD </a:t>
                </a:r>
              </a:p>
              <a:p>
                <a:pPr lvl="2"/>
                <a:r>
                  <a:rPr lang="en-US" dirty="0"/>
                  <a:t>Factor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 (inhomogeneous)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(homogeneous)</a:t>
                </a:r>
              </a:p>
              <a:p>
                <a:pPr lvl="1"/>
                <a:r>
                  <a:rPr lang="en-US" dirty="0"/>
                  <a:t>Not much else, as long as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)/(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irreducible</a:t>
                </a:r>
              </a:p>
              <a:p>
                <a:endParaRPr lang="en-US" dirty="0"/>
              </a:p>
              <a:p>
                <a:r>
                  <a:rPr lang="en-US" dirty="0"/>
                  <a:t>Schemes based on Hamming metric without Quasi-Cyclic Structure possible, but would likely have worse parameters than </a:t>
                </a:r>
                <a:r>
                  <a:rPr lang="en-US" dirty="0" err="1"/>
                  <a:t>Goppa</a:t>
                </a:r>
                <a:r>
                  <a:rPr lang="en-US" dirty="0"/>
                  <a:t> </a:t>
                </a:r>
                <a:r>
                  <a:rPr lang="en-US" dirty="0" err="1"/>
                  <a:t>McEliece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279595-ABC5-43DD-B60D-0FA353C657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694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91257E-E32D-450D-B260-F93D1678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Syndrome decoding (SD)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79A24C7-5B24-4935-B09E-FB038A8E97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Plain version (SD)</a:t>
                </a:r>
              </a:p>
              <a:p>
                <a:pPr marL="457200" lvl="1" indent="0">
                  <a:buNone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dimension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syndrome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:r>
                  <a:rPr lang="en-US" dirty="0"/>
                  <a:t>Find Hamming weight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 err="1"/>
                  <a:t>Quasicyclic</a:t>
                </a:r>
                <a:r>
                  <a:rPr lang="en-US" dirty="0"/>
                  <a:t> version (QCSD):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consists of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array of cyclic blocks</a:t>
                </a:r>
              </a:p>
              <a:p>
                <a:pPr lvl="2"/>
                <a:r>
                  <a:rPr lang="en-US" dirty="0"/>
                  <a:t>Assumed by all Hamming Metric submissions</a:t>
                </a:r>
              </a:p>
              <a:p>
                <a:r>
                  <a:rPr lang="en-US" dirty="0"/>
                  <a:t>Homogeneous version (QCCF): Same,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Key recovery in NTRU-like schemes</a:t>
                </a:r>
              </a:p>
              <a:p>
                <a:pPr lvl="2"/>
                <a:r>
                  <a:rPr lang="en-US" b="0" dirty="0"/>
                  <a:t>Is this easier? (not known to be – at least not very much)</a:t>
                </a:r>
              </a:p>
              <a:p>
                <a:r>
                  <a:rPr lang="en-US" b="0" dirty="0"/>
                  <a:t>Decisional versions: Just determine whether a weight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0" dirty="0"/>
                  <a:t> vector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b="0" dirty="0"/>
                  <a:t> exists</a:t>
                </a:r>
              </a:p>
              <a:p>
                <a:pPr lvl="2"/>
                <a:r>
                  <a:rPr lang="en-US" b="0" dirty="0"/>
                  <a:t>Used in security proofs for BIKE, HQC</a:t>
                </a:r>
              </a:p>
              <a:p>
                <a:pPr lvl="2"/>
                <a:r>
                  <a:rPr lang="en-US" dirty="0"/>
                  <a:t>Is this easier? (not known to be – aside from parity issues from evaluation at 1)</a:t>
                </a:r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79A24C7-5B24-4935-B09E-FB038A8E97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291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7192-47BD-44FE-B93A-D9CBF754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1: How much does CCA cost?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EF879-A180-478D-BC40-BCC258F73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Round 1 versions of BIKE, </a:t>
            </a:r>
            <a:r>
              <a:rPr lang="en-US" dirty="0" err="1"/>
              <a:t>LEDAcrypt</a:t>
            </a:r>
            <a:r>
              <a:rPr lang="en-US" dirty="0"/>
              <a:t> had too high a </a:t>
            </a:r>
            <a:r>
              <a:rPr lang="en-US" dirty="0" err="1"/>
              <a:t>dec.</a:t>
            </a:r>
            <a:r>
              <a:rPr lang="en-US" dirty="0"/>
              <a:t> failure rate (DFR) for  CCA security</a:t>
            </a:r>
          </a:p>
          <a:p>
            <a:r>
              <a:rPr lang="en-US" dirty="0"/>
              <a:t>Round 1 version of HQC had a low enough DFR and claimed CCA security</a:t>
            </a:r>
          </a:p>
          <a:p>
            <a:pPr lvl="1"/>
            <a:r>
              <a:rPr lang="en-US" dirty="0"/>
              <a:t>But suffered factor of ~4 penalty in ciphertext and ~2 penalty in public key size (relative to BIKE-2)</a:t>
            </a:r>
          </a:p>
          <a:p>
            <a:r>
              <a:rPr lang="en-US" dirty="0"/>
              <a:t>Late in Round 1, </a:t>
            </a:r>
            <a:r>
              <a:rPr lang="en-US" dirty="0" err="1"/>
              <a:t>LEDAcrypt</a:t>
            </a:r>
            <a:r>
              <a:rPr lang="en-US" dirty="0"/>
              <a:t> announced a lower DFR</a:t>
            </a:r>
          </a:p>
          <a:p>
            <a:r>
              <a:rPr lang="en-US" dirty="0"/>
              <a:t>Round 2 versions of both BIKE and </a:t>
            </a:r>
            <a:r>
              <a:rPr lang="en-US" dirty="0" err="1"/>
              <a:t>LEDAcrypt</a:t>
            </a:r>
            <a:r>
              <a:rPr lang="en-US" dirty="0"/>
              <a:t> claim CCA parameter sets with better sizes than HQC</a:t>
            </a:r>
          </a:p>
          <a:p>
            <a:r>
              <a:rPr lang="en-US" i="1" dirty="0"/>
              <a:t>New CCA claims need to be checked by the community</a:t>
            </a:r>
          </a:p>
        </p:txBody>
      </p:sp>
    </p:spTree>
    <p:extLst>
      <p:ext uri="{BB962C8B-B14F-4D97-AF65-F5344CB8AC3E}">
        <p14:creationId xmlns:p14="http://schemas.microsoft.com/office/powerpoint/2010/main" val="4287885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761CA-633E-4FC6-8D44-FA8215818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2: Is homogeneous SD safe?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CBAD9-C8F6-4C51-BF5D-4E4A12794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BIKE-1,2 and </a:t>
            </a:r>
            <a:r>
              <a:rPr lang="en-US" dirty="0" err="1"/>
              <a:t>LEDAcrypt</a:t>
            </a:r>
            <a:r>
              <a:rPr lang="en-US" dirty="0"/>
              <a:t> assume hardness of both homogeneous and inhomogeneous syndrome decoding</a:t>
            </a:r>
          </a:p>
          <a:p>
            <a:r>
              <a:rPr lang="en-US" dirty="0"/>
              <a:t>BIKE-3 and HQC only need inhomogeneous</a:t>
            </a:r>
          </a:p>
          <a:p>
            <a:pPr lvl="1"/>
            <a:r>
              <a:rPr lang="en-US" dirty="0"/>
              <a:t>Key and ciphertext sizes not as good, though</a:t>
            </a:r>
          </a:p>
          <a:p>
            <a:endParaRPr lang="en-US" dirty="0"/>
          </a:p>
          <a:p>
            <a:r>
              <a:rPr lang="en-US" dirty="0"/>
              <a:t>Is the distinction in security assumptions sufficient to justify the performance gap?</a:t>
            </a:r>
          </a:p>
        </p:txBody>
      </p:sp>
    </p:spTree>
    <p:extLst>
      <p:ext uri="{BB962C8B-B14F-4D97-AF65-F5344CB8AC3E}">
        <p14:creationId xmlns:p14="http://schemas.microsoft.com/office/powerpoint/2010/main" val="1187069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B6C6A-C08C-4E81-91B3-102AB078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3: </a:t>
            </a:r>
            <a:r>
              <a:rPr lang="en-US" dirty="0" err="1"/>
              <a:t>LEDAcrypt</a:t>
            </a:r>
            <a:r>
              <a:rPr lang="en-US" dirty="0"/>
              <a:t> extra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3E0F8-9170-462A-AAE4-369AF0DEE9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LEDAcrypt</a:t>
                </a:r>
                <a:r>
                  <a:rPr lang="en-US" dirty="0"/>
                  <a:t> is similar in structure to BIKE-2</a:t>
                </a:r>
              </a:p>
              <a:p>
                <a:pPr lvl="1"/>
                <a:r>
                  <a:rPr lang="en-US" dirty="0"/>
                  <a:t>Both are based on codes with a private moderately-dense parity check matrix</a:t>
                </a:r>
              </a:p>
              <a:p>
                <a:pPr lvl="1"/>
                <a:r>
                  <a:rPr lang="en-US" dirty="0"/>
                  <a:t>In BIKE-2,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random and moderately dense</a:t>
                </a:r>
              </a:p>
              <a:p>
                <a:pPr lvl="1"/>
                <a:r>
                  <a:rPr lang="en-US" dirty="0"/>
                  <a:t>In </a:t>
                </a:r>
                <a:r>
                  <a:rPr lang="en-US" dirty="0" err="1"/>
                  <a:t>LEDAcrypt</a:t>
                </a:r>
                <a:r>
                  <a:rPr lang="en-US" dirty="0"/>
                  <a:t>, private parity check matrix is product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𝐻𝑄</m:t>
                    </m:r>
                  </m:oMath>
                </a14:m>
                <a:r>
                  <a:rPr lang="en-US" dirty="0"/>
                  <a:t> of much sparser matrices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LEDAcrypt</a:t>
                </a:r>
                <a:r>
                  <a:rPr lang="en-US" dirty="0"/>
                  <a:t> uses added structure in decoding, and to bound the DFR rate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Is the added structure safe?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73E0F8-9170-462A-AAE4-369AF0DEE9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416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93E810-39AC-4793-ABEB-BB4027D53ED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Issue 5: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:r>
                  <a:rPr lang="en-US" dirty="0" err="1"/>
                  <a:t>LEDAcrypt</a:t>
                </a:r>
                <a:br>
                  <a:rPr lang="en-US" dirty="0"/>
                </a:br>
                <a:r>
                  <a:rPr lang="en-US" dirty="0"/>
                  <a:t>(PK vs CT size)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93E810-39AC-4793-ABEB-BB4027D53E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8CCC67-5D01-4C62-9789-374B3E26E5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LEDAcrypt defined different parameter sets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=2,3,4</m:t>
                    </m:r>
                  </m:oMath>
                </a14:m>
                <a:r>
                  <a:rPr lang="en-US" dirty="0"/>
                  <a:t> cyclic blocks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makes public key larger and ciphertext smaller</a:t>
                </a:r>
              </a:p>
              <a:p>
                <a:r>
                  <a:rPr lang="en-US" dirty="0"/>
                  <a:t>What’s the right tradeoff?</a:t>
                </a:r>
              </a:p>
              <a:p>
                <a:pPr lvl="1"/>
                <a:r>
                  <a:rPr lang="en-US" dirty="0"/>
                  <a:t>Is it the same for all/most important applications?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8CCC67-5D01-4C62-9789-374B3E26E5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560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08223-5775-4E11-B744-A8FB0B83D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4: BIKE-1 vs BIKE-2</a:t>
            </a:r>
            <a:br>
              <a:rPr lang="en-US" dirty="0"/>
            </a:br>
            <a:r>
              <a:rPr lang="en-US" dirty="0"/>
              <a:t>(Computation vs Bandwidth)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5EC98-F7F6-46BE-8F7D-2C3C20FE0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BIKE-1 and BIKE-2 have equivalent security</a:t>
            </a:r>
          </a:p>
          <a:p>
            <a:r>
              <a:rPr lang="en-US" dirty="0"/>
              <a:t>BIKE-1 doubles key and ciphertext size to avoid polynomial division in key generation (slowest operation in BIKE-2)</a:t>
            </a:r>
          </a:p>
          <a:p>
            <a:r>
              <a:rPr lang="en-US" dirty="0"/>
              <a:t>Note: HQC offers even cheaper operations and more bandwidth </a:t>
            </a:r>
          </a:p>
          <a:p>
            <a:r>
              <a:rPr lang="en-US" dirty="0"/>
              <a:t>Are the saved CPU cycles worth the bandwidth?</a:t>
            </a:r>
          </a:p>
          <a:p>
            <a:pPr lvl="1"/>
            <a:r>
              <a:rPr lang="en-US" dirty="0"/>
              <a:t>Is the answer the same for all/most important applications?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87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AF239-44EC-42DE-B4BE-D922E3C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Hamming Metric Codes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2FD53-816C-4E12-AD59-A430CB90B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Quasi-Cyclic Hamming metric codes offer many of the benefits of structured lattices</a:t>
            </a:r>
          </a:p>
          <a:p>
            <a:pPr lvl="1"/>
            <a:r>
              <a:rPr lang="en-US" dirty="0"/>
              <a:t>Good key size</a:t>
            </a:r>
          </a:p>
          <a:p>
            <a:pPr lvl="1"/>
            <a:r>
              <a:rPr lang="en-US" dirty="0"/>
              <a:t>(Apparently) only one class of attacks</a:t>
            </a:r>
          </a:p>
          <a:p>
            <a:r>
              <a:rPr lang="en-US" dirty="0"/>
              <a:t>ISD is well studied, and its concrete complexity is (again, apparently) well understood</a:t>
            </a:r>
          </a:p>
          <a:p>
            <a:r>
              <a:rPr lang="en-US" dirty="0"/>
              <a:t>Remaining questions for Round 2</a:t>
            </a:r>
          </a:p>
          <a:p>
            <a:pPr lvl="1"/>
            <a:r>
              <a:rPr lang="en-US" dirty="0"/>
              <a:t>Are CCA claims and DFR estimates correct for round 2 tweaks?</a:t>
            </a:r>
          </a:p>
          <a:p>
            <a:pPr lvl="1"/>
            <a:r>
              <a:rPr lang="en-US" dirty="0"/>
              <a:t>Do different security assumptions matter, or should we just pay attention to performance? (assuming no further attacks)</a:t>
            </a:r>
          </a:p>
          <a:p>
            <a:pPr lvl="1"/>
            <a:r>
              <a:rPr lang="en-US" dirty="0"/>
              <a:t>Is bandwidth or computation  the bottleneck for these schemes?</a:t>
            </a:r>
          </a:p>
          <a:p>
            <a:pPr lvl="1"/>
            <a:r>
              <a:rPr lang="en-US" dirty="0"/>
              <a:t>Can the above considerations help us and the submitters narrow down options?</a:t>
            </a:r>
          </a:p>
        </p:txBody>
      </p:sp>
    </p:spTree>
    <p:extLst>
      <p:ext uri="{BB962C8B-B14F-4D97-AF65-F5344CB8AC3E}">
        <p14:creationId xmlns:p14="http://schemas.microsoft.com/office/powerpoint/2010/main" val="29355232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ABDB6A-214B-48BE-8AB8-01B777F58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Metric Codes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003FA-D241-4C7A-9D5B-CE2AC3DC2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round representatives: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ROLLO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RQC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0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F6E87-4E0F-42E3-B1CA-85BC46D53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97" y="365923"/>
            <a:ext cx="10512862" cy="1325218"/>
          </a:xfrm>
        </p:spPr>
        <p:txBody>
          <a:bodyPr/>
          <a:lstStyle/>
          <a:p>
            <a:r>
              <a:rPr lang="en-US" dirty="0"/>
              <a:t>The NIST PQC Project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CD7A182-0513-4CFD-9ECD-6FE54C492AA9}"/>
              </a:ext>
            </a:extLst>
          </p:cNvPr>
          <p:cNvSpPr txBox="1">
            <a:spLocks/>
          </p:cNvSpPr>
          <p:nvPr/>
        </p:nvSpPr>
        <p:spPr>
          <a:xfrm>
            <a:off x="636976" y="1873284"/>
            <a:ext cx="8289273" cy="466329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64" indent="-285664"/>
            <a:r>
              <a:rPr lang="en-US" sz="2799" dirty="0">
                <a:latin typeface="Century Gothic" panose="020B0502020202020204" pitchFamily="34" charset="0"/>
              </a:rPr>
              <a:t>2009 – NIST publishes a PQC survey</a:t>
            </a:r>
          </a:p>
          <a:p>
            <a:pPr marL="742727" lvl="1" indent="-285664"/>
            <a:r>
              <a:rPr lang="en-US" sz="1999" dirty="0">
                <a:latin typeface="Century Gothic" panose="020B0502020202020204" pitchFamily="34" charset="0"/>
                <a:hlinkClick r:id="rId3"/>
              </a:rPr>
              <a:t>Quantum Resistant Public Key Cryptography: A Survey</a:t>
            </a:r>
            <a:r>
              <a:rPr lang="en-US" sz="2399" dirty="0">
                <a:latin typeface="Century Gothic" panose="020B0502020202020204" pitchFamily="34" charset="0"/>
              </a:rPr>
              <a:t>      </a:t>
            </a:r>
            <a:r>
              <a:rPr lang="en-US" sz="1799" dirty="0">
                <a:latin typeface="Century Gothic" panose="020B0502020202020204" pitchFamily="34" charset="0"/>
              </a:rPr>
              <a:t>[R. Perlner, D. Cooper]</a:t>
            </a:r>
          </a:p>
          <a:p>
            <a:pPr marL="285664" indent="-285664"/>
            <a:endParaRPr lang="en-US" sz="2799" dirty="0">
              <a:latin typeface="Century Gothic" panose="020B0502020202020204" pitchFamily="34" charset="0"/>
            </a:endParaRPr>
          </a:p>
          <a:p>
            <a:pPr marL="285664" indent="-285664"/>
            <a:r>
              <a:rPr lang="en-US" sz="2799" dirty="0">
                <a:latin typeface="Century Gothic" panose="020B0502020202020204" pitchFamily="34" charset="0"/>
              </a:rPr>
              <a:t>2012 – NIST begins PQC project</a:t>
            </a:r>
          </a:p>
          <a:p>
            <a:pPr marL="742727" lvl="1" indent="-285664"/>
            <a:r>
              <a:rPr lang="en-US" sz="2399" dirty="0">
                <a:latin typeface="Century Gothic" panose="020B0502020202020204" pitchFamily="34" charset="0"/>
              </a:rPr>
              <a:t>Research and build team</a:t>
            </a:r>
          </a:p>
          <a:p>
            <a:pPr marL="742727" lvl="1" indent="-285664"/>
            <a:r>
              <a:rPr lang="en-US" sz="2399" dirty="0">
                <a:latin typeface="Century Gothic" panose="020B0502020202020204" pitchFamily="34" charset="0"/>
              </a:rPr>
              <a:t>Work with other standards organizations           </a:t>
            </a:r>
            <a:r>
              <a:rPr lang="en-US" sz="1999" dirty="0">
                <a:latin typeface="Century Gothic" panose="020B0502020202020204" pitchFamily="34" charset="0"/>
              </a:rPr>
              <a:t>(ETSI, IETF, ISO/IEC SC 27)</a:t>
            </a:r>
          </a:p>
          <a:p>
            <a:pPr marL="742727" lvl="1" indent="-285664"/>
            <a:endParaRPr lang="en-US" sz="2399" dirty="0">
              <a:latin typeface="Century Gothic" panose="020B0502020202020204" pitchFamily="34" charset="0"/>
            </a:endParaRPr>
          </a:p>
          <a:p>
            <a:pPr marL="285664" indent="-285664"/>
            <a:r>
              <a:rPr lang="en-US" sz="2799" dirty="0">
                <a:latin typeface="Century Gothic" panose="020B0502020202020204" pitchFamily="34" charset="0"/>
              </a:rPr>
              <a:t>April 2015 – 1</a:t>
            </a:r>
            <a:r>
              <a:rPr lang="en-US" sz="2799" baseline="30000" dirty="0">
                <a:latin typeface="Century Gothic" panose="020B0502020202020204" pitchFamily="34" charset="0"/>
              </a:rPr>
              <a:t>st</a:t>
            </a:r>
            <a:r>
              <a:rPr lang="en-US" sz="2799" dirty="0">
                <a:latin typeface="Century Gothic" panose="020B0502020202020204" pitchFamily="34" charset="0"/>
              </a:rPr>
              <a:t> NIST PQC Workshop</a:t>
            </a:r>
          </a:p>
        </p:txBody>
      </p:sp>
      <p:pic>
        <p:nvPicPr>
          <p:cNvPr id="18" name="Content Placeholder 16" descr="Screen Clipping">
            <a:extLst>
              <a:ext uri="{FF2B5EF4-FFF2-40B4-BE49-F238E27FC236}">
                <a16:creationId xmlns:a16="http://schemas.microsoft.com/office/drawing/2014/main" id="{D285FE98-F00B-4A62-83DA-9E318C357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243" y="1729035"/>
            <a:ext cx="821487" cy="1119549"/>
          </a:xfrm>
          <a:prstGeom prst="rect">
            <a:avLst/>
          </a:prstGeom>
        </p:spPr>
      </p:pic>
      <p:pic>
        <p:nvPicPr>
          <p:cNvPr id="20" name="Picture 6" descr="Image result for perlner">
            <a:extLst>
              <a:ext uri="{FF2B5EF4-FFF2-40B4-BE49-F238E27FC236}">
                <a16:creationId xmlns:a16="http://schemas.microsoft.com/office/drawing/2014/main" id="{226AC4A1-E5AD-4694-A60F-F955AF2DC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t="1020" r="34787" b="29485"/>
          <a:stretch/>
        </p:blipFill>
        <p:spPr bwMode="auto">
          <a:xfrm>
            <a:off x="10602637" y="4100837"/>
            <a:ext cx="853384" cy="86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mage result for lily chen nist">
            <a:extLst>
              <a:ext uri="{FF2B5EF4-FFF2-40B4-BE49-F238E27FC236}">
                <a16:creationId xmlns:a16="http://schemas.microsoft.com/office/drawing/2014/main" id="{FC696120-04CB-4876-95F8-98C7A087A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584" y="2446789"/>
            <a:ext cx="614960" cy="86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age result for dustin moody nist">
            <a:extLst>
              <a:ext uri="{FF2B5EF4-FFF2-40B4-BE49-F238E27FC236}">
                <a16:creationId xmlns:a16="http://schemas.microsoft.com/office/drawing/2014/main" id="{CF627AC5-8289-437B-A32E-ADD73DEE9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218" y="772497"/>
            <a:ext cx="853384" cy="85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Image result for dustin moody nist">
            <a:extLst>
              <a:ext uri="{FF2B5EF4-FFF2-40B4-BE49-F238E27FC236}">
                <a16:creationId xmlns:a16="http://schemas.microsoft.com/office/drawing/2014/main" id="{2173BB71-080F-4530-86A4-73EDEEBDE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116" y="2915088"/>
            <a:ext cx="821486" cy="109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Image result for daniel smith-tone nist">
            <a:extLst>
              <a:ext uri="{FF2B5EF4-FFF2-40B4-BE49-F238E27FC236}">
                <a16:creationId xmlns:a16="http://schemas.microsoft.com/office/drawing/2014/main" id="{24D4795D-6B6F-49AA-821E-615764AEA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583" y="1524000"/>
            <a:ext cx="763531" cy="7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Image result for rene peralta nist">
            <a:extLst>
              <a:ext uri="{FF2B5EF4-FFF2-40B4-BE49-F238E27FC236}">
                <a16:creationId xmlns:a16="http://schemas.microsoft.com/office/drawing/2014/main" id="{6B2F014B-4596-495D-9F33-D575D93E4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064" y="4454760"/>
            <a:ext cx="766075" cy="76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Image result for jacob alperin sheriff nist">
            <a:extLst>
              <a:ext uri="{FF2B5EF4-FFF2-40B4-BE49-F238E27FC236}">
                <a16:creationId xmlns:a16="http://schemas.microsoft.com/office/drawing/2014/main" id="{52DF5011-E7B0-4540-A7EA-5B8E92627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551" y="2983021"/>
            <a:ext cx="868037" cy="86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 descr="Image result for carl miller nist">
            <a:extLst>
              <a:ext uri="{FF2B5EF4-FFF2-40B4-BE49-F238E27FC236}">
                <a16:creationId xmlns:a16="http://schemas.microsoft.com/office/drawing/2014/main" id="{9D92D90E-A190-4A8C-8E7F-F4F987D06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148" y="3497057"/>
            <a:ext cx="768376" cy="76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2" descr="Silver - Regenscheid; Barker; Chang; Chen; Dang; Dworkin; Kelsey; Peralta; Perlner">
            <a:extLst>
              <a:ext uri="{FF2B5EF4-FFF2-40B4-BE49-F238E27FC236}">
                <a16:creationId xmlns:a16="http://schemas.microsoft.com/office/drawing/2014/main" id="{B2DCC99A-CE56-4EDD-8A6A-E8120F224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6" t="9380" r="26540" b="67702"/>
          <a:stretch/>
        </p:blipFill>
        <p:spPr bwMode="auto">
          <a:xfrm>
            <a:off x="8881057" y="2018025"/>
            <a:ext cx="763531" cy="85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D4FC13-3AE4-433C-9410-278B1F0402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35865" y="3972375"/>
            <a:ext cx="815263" cy="8152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44A44A5-D368-433D-8842-5AF1F31FE3D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450" y="4947968"/>
            <a:ext cx="771130" cy="85390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638E89D-1321-4037-B549-D3986E622B9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30896" t="23945" r="59566" b="56505"/>
          <a:stretch/>
        </p:blipFill>
        <p:spPr>
          <a:xfrm>
            <a:off x="10589160" y="5057391"/>
            <a:ext cx="851399" cy="9816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844BD1-7406-475E-8479-AC9C2515B5BF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1984" t="30705" r="81494" b="55132"/>
          <a:stretch/>
        </p:blipFill>
        <p:spPr>
          <a:xfrm>
            <a:off x="9742063" y="5300734"/>
            <a:ext cx="760462" cy="928976"/>
          </a:xfrm>
          <a:prstGeom prst="rect">
            <a:avLst/>
          </a:prstGeom>
        </p:spPr>
      </p:pic>
      <p:pic>
        <p:nvPicPr>
          <p:cNvPr id="33" name="Picture 2" descr="https://lh3.googleusercontent.com/a2W68RJven_unq2xsymq_9Qy5DV-mLVlccOOcOkfET2H9rDoLzb9UNjfjTTQCxWZTzRwdEHtWrTnd3aigvpyXTl1jooEbBYqBgzXQ0S5orAM4xVCPIGnzz02fCKF8yeBkK_JSF2ZN6cSOWwUjjC-r03TW3RVRB65xRJCPSqA84ERlm_3FZcniBFEDYVA9eJNc1zWkoeDMmu4EXQUaSya3usthfu9DG70VYDfTf__vHPn3QBJPMkrGc4RpNtgfWLprP78Xa4UYAUkuLrhxFHjXsS4fWIXAiO1kxOwcGbCS3Xp4czUSmj2c-aXhh3L84IWGtZgURWjjEmvRyVkV0qiO1g1UnF48im9StbMLQYCkdkYPgYeMP_WdMBcCALTd27ftJZZ8HjRx4-sl9kTvNDIIDN-nenbPdrZnrzcgkxLABX1eS6pAv5UUe_dZ8JHtyK0ODwbGVPDvI5je-DpAYh4YC9AjD9_CbomGNSpyQ3BDvJd4S6OUrUSg5z2z00CriJSdp3t5zs9SRwDsEYiUYaw0Frj71RoFodkfjs5pZPm3KC0sNUDqrVOIb5uRbKfN1trhCKXzrxKVCuvOYD63hMNBHlyKrA-tbUCq1G_7YEBQyEPQUtTCqbWDIyO4OtsdoMdZy5flKjojNAit-0Jhp5nX2XTWA=w727-h969-no">
            <a:extLst>
              <a:ext uri="{FF2B5EF4-FFF2-40B4-BE49-F238E27FC236}">
                <a16:creationId xmlns:a16="http://schemas.microsoft.com/office/drawing/2014/main" id="{DB0FCFFA-9B05-4F8A-976D-F573EBB40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1" t="28368" r="33167" b="47277"/>
          <a:stretch/>
        </p:blipFill>
        <p:spPr bwMode="auto">
          <a:xfrm>
            <a:off x="8823099" y="919893"/>
            <a:ext cx="821488" cy="101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693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Applies to vectors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Note: q=2 for all parameter sets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Use a basis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to rewrite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-dimensional vector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as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dirty="0"/>
                  <a:t> matrix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Compute the rank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E.g. under the basis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(1,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(1+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,0,1+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,1+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r>
                        <a:rPr lang="en-US" b="0" i="1" dirty="0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becomes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Which has rank 2.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944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A2CD-5B62-4498-84EA-E5AFE519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Spaces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F4DFA6-9829-4EDB-B8D0-A5F7B83521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 coefficients of a Rank-weight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vector can be expressed as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-linear combination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elements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called a support space</a:t>
                </a:r>
              </a:p>
              <a:p>
                <a:r>
                  <a:rPr lang="en-US" dirty="0"/>
                  <a:t>E.g.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a support space for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(1+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,0,1+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,1+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ROLLO uses decoders for Low Rank Parity Check (LRPC) codes</a:t>
                </a:r>
              </a:p>
              <a:p>
                <a:pPr lvl="1"/>
                <a:r>
                  <a:rPr lang="en-US" dirty="0"/>
                  <a:t>LRPC matrices have rows sharing the same support space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F4DFA6-9829-4EDB-B8D0-A5F7B83521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3056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DE7AE-FC86-43AF-AFC0-D7988FA31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F7EF43-8BB1-4613-9F8C-4BFE4B8CFD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Rank-based schemes use matrices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Replace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square submatrices with polynomials from the ring: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𝐺𝐹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properties</a:t>
                </a:r>
              </a:p>
              <a:p>
                <a:pPr lvl="1"/>
                <a:r>
                  <a:rPr lang="en-US" dirty="0"/>
                  <a:t>Coefficients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/>
                  <a:t> so multiplication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preserves rank-weight, support space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irreducible over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(Avoids attacks)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F7EF43-8BB1-4613-9F8C-4BFE4B8CFD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87823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C83E2-CCA0-446A-84B9-584924A55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Syndrome Decoding (RSD)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5CE491-D13C-4A66-8CE2-B2810262BE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Definition</a:t>
                </a:r>
              </a:p>
              <a:p>
                <a:pPr marL="457200" lvl="1" indent="0">
                  <a:buNone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dimension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syndrome vector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:r>
                  <a:rPr lang="en-US" dirty="0"/>
                  <a:t>Find </a:t>
                </a:r>
                <a:r>
                  <a:rPr lang="en-US" i="1" dirty="0">
                    <a:solidFill>
                      <a:srgbClr val="FF0000"/>
                    </a:solidFill>
                  </a:rPr>
                  <a:t>rank</a:t>
                </a:r>
                <a:r>
                  <a:rPr lang="en-US" dirty="0"/>
                  <a:t> weight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vector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Ideal-versions</a:t>
                </a:r>
              </a:p>
              <a:p>
                <a:pPr lvl="1"/>
                <a:r>
                  <a:rPr lang="en-US" dirty="0"/>
                  <a:t>All round-2 submissions use a version,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an ideal code with blocks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Homogeneous version</a:t>
                </a:r>
              </a:p>
              <a:p>
                <a:pPr lvl="1"/>
                <a:r>
                  <a:rPr lang="en-US" dirty="0"/>
                  <a:t>Same, 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Key recovery attack, hardness assumption in NTRU-like ROLLO 1,2</a:t>
                </a:r>
              </a:p>
              <a:p>
                <a:r>
                  <a:rPr lang="en-US" dirty="0"/>
                  <a:t>Decisional versions</a:t>
                </a:r>
              </a:p>
              <a:p>
                <a:pPr lvl="1"/>
                <a:r>
                  <a:rPr lang="en-US" dirty="0"/>
                  <a:t>Just determine whether weight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vector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exists</a:t>
                </a:r>
              </a:p>
              <a:p>
                <a:pPr lvl="1"/>
                <a:r>
                  <a:rPr lang="en-US" dirty="0"/>
                  <a:t>Used in security proofs for all round-2 schemes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5CE491-D13C-4A66-8CE2-B2810262BE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3190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1F6F6-A9D1-4349-BF12-0A10545AC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RSD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16CC8-23EF-43B2-9FAA-F40AF079B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Almost all published research on RSD is by the authors of ROLLO and RQC</a:t>
            </a:r>
          </a:p>
          <a:p>
            <a:pPr lvl="1"/>
            <a:r>
              <a:rPr lang="en-US" dirty="0"/>
              <a:t>Needs more study</a:t>
            </a:r>
          </a:p>
          <a:p>
            <a:r>
              <a:rPr lang="en-US" dirty="0"/>
              <a:t>Parameters are set based on “support trapping” attack</a:t>
            </a:r>
          </a:p>
          <a:p>
            <a:r>
              <a:rPr lang="en-US" dirty="0"/>
              <a:t>Personal opinion</a:t>
            </a:r>
          </a:p>
          <a:p>
            <a:pPr lvl="1"/>
            <a:r>
              <a:rPr lang="en-US" dirty="0"/>
              <a:t>RSD looks very closely related to multivariate cryptanalysis techniques (MINRANK in particular)</a:t>
            </a:r>
          </a:p>
          <a:p>
            <a:pPr lvl="2"/>
            <a:r>
              <a:rPr lang="en-US" dirty="0"/>
              <a:t>Very different parameters, though!</a:t>
            </a:r>
          </a:p>
          <a:p>
            <a:pPr lvl="1"/>
            <a:r>
              <a:rPr lang="en-US" dirty="0"/>
              <a:t>More interaction with the multivariate community could increase confidence that we know the concrete hardness of RSD problem</a:t>
            </a:r>
          </a:p>
          <a:p>
            <a:pPr lvl="1"/>
            <a:r>
              <a:rPr lang="en-US" dirty="0"/>
              <a:t>I’m currently working with Baena-Giraldo, Cabarcas-Jaramillo, Khathuria, Smith-Tone, Verbel-Herrera on research in this direction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00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Trapping Attack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 err="1"/>
              <a:t>Gaborit</a:t>
            </a:r>
            <a:r>
              <a:rPr lang="en-US" dirty="0"/>
              <a:t>, </a:t>
            </a:r>
            <a:r>
              <a:rPr lang="en-US" dirty="0" err="1"/>
              <a:t>Ruatta</a:t>
            </a:r>
            <a:r>
              <a:rPr lang="en-US" dirty="0"/>
              <a:t>, </a:t>
            </a:r>
            <a:r>
              <a:rPr lang="en-US" dirty="0" err="1"/>
              <a:t>Schrek</a:t>
            </a:r>
            <a:r>
              <a:rPr lang="en-US" dirty="0"/>
              <a:t> 2013]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𝐻𝑒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𝑟𝑎𝑛𝑘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Given: a solution exists (unknown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subspace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Guess a subspace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of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(Hope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Probability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𝐸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our guess is correct we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equations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variables.</a:t>
                </a:r>
              </a:p>
              <a:p>
                <a:pPr lvl="1"/>
                <a:r>
                  <a:rPr lang="en-US" dirty="0"/>
                  <a:t>Works as long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>
                  <a:ea typeface="Cambria Math"/>
                </a:endParaRPr>
              </a:p>
              <a:p>
                <a:pPr lvl="1"/>
                <a:r>
                  <a:rPr lang="en-US" dirty="0"/>
                  <a:t>So chose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Cost of attack: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𝑘𝑚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6092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EDE6-43BA-46EA-8BBD-6181B5AD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Trapping Attack Improved</a:t>
            </a:r>
            <a:br>
              <a:rPr lang="en-US" dirty="0"/>
            </a:br>
            <a:r>
              <a:rPr lang="en-US" dirty="0"/>
              <a:t>[Aragon, </a:t>
            </a:r>
            <a:r>
              <a:rPr lang="en-US" dirty="0" err="1"/>
              <a:t>Gaborit</a:t>
            </a:r>
            <a:r>
              <a:rPr lang="en-US" dirty="0"/>
              <a:t>, </a:t>
            </a:r>
            <a:r>
              <a:rPr lang="en-US" dirty="0" err="1"/>
              <a:t>Hauteville</a:t>
            </a:r>
            <a:r>
              <a:rPr lang="en-US" dirty="0"/>
              <a:t>, Tillich 2018]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F1011-EB60-4E3D-9BC1-976C47037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Linearly solve for a (high rank) solution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to the code space dual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resulting in a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 </m:t>
                    </m:r>
                  </m:oMath>
                </a14:m>
                <a:r>
                  <a:rPr lang="en-US" dirty="0"/>
                  <a:t>code</a:t>
                </a:r>
              </a:p>
              <a:p>
                <a:pPr lvl="1"/>
                <a:r>
                  <a:rPr lang="en-US" dirty="0"/>
                  <a:t> generated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Produce the corresponding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parity check matrix,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Now we can solve for a low rank solution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 =0</m:t>
                    </m:r>
                  </m:oMath>
                </a14:m>
                <a:r>
                  <a:rPr lang="en-US" dirty="0"/>
                  <a:t> using the support attack.</a:t>
                </a:r>
              </a:p>
              <a:p>
                <a:r>
                  <a:rPr lang="en-US" dirty="0"/>
                  <a:t>Why is this better?</a:t>
                </a:r>
              </a:p>
              <a:p>
                <a:pPr lvl="1"/>
                <a:r>
                  <a:rPr lang="en-US" dirty="0"/>
                  <a:t>Now the attack finds a solution whenever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⊂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). Nearly a full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speedup.</a:t>
                </a:r>
              </a:p>
              <a:p>
                <a:r>
                  <a:rPr lang="en-US" dirty="0"/>
                  <a:t>New complexity: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F1011-EB60-4E3D-9BC1-976C47037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4983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B538-CAD2-447D-8D34-FF3FF3B3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Syndrome Decoding as </a:t>
            </a:r>
            <a:r>
              <a:rPr lang="en-US" dirty="0" err="1"/>
              <a:t>MinRank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6F901-14BA-470F-8284-C715A60704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We want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- linear combination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basis </a:t>
                </a:r>
                <a:r>
                  <a:rPr lang="en-US" dirty="0">
                    <a:solidFill>
                      <a:srgbClr val="00B050"/>
                    </a:solidFill>
                  </a:rPr>
                  <a:t>codewords</a:t>
                </a:r>
                <a:r>
                  <a:rPr lang="en-US" dirty="0">
                    <a:solidFill>
                      <a:schemeClr val="tx1"/>
                    </a:solidFill>
                  </a:rPr>
                  <a:t> of G’</a:t>
                </a:r>
              </a:p>
              <a:p>
                <a:pPr lvl="1"/>
                <a:r>
                  <a:rPr lang="en-US" dirty="0"/>
                  <a:t>Same as improved support trapping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Rewrite as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- linear combination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𝑚𝑘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linearly independent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matrices</a:t>
                </a:r>
                <a:r>
                  <a:rPr lang="en-US" dirty="0">
                    <a:solidFill>
                      <a:schemeClr val="tx1"/>
                    </a:solidFill>
                  </a:rPr>
                  <a:t> that has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(</a:t>
                </a:r>
                <a:r>
                  <a:rPr lang="en-US" i="1" dirty="0">
                    <a:solidFill>
                      <a:schemeClr val="tx1"/>
                    </a:solidFill>
                  </a:rPr>
                  <a:t>The </a:t>
                </a:r>
                <a:r>
                  <a:rPr lang="en-US" i="1" dirty="0" err="1">
                    <a:solidFill>
                      <a:schemeClr val="tx1"/>
                    </a:solidFill>
                  </a:rPr>
                  <a:t>MinRank</a:t>
                </a:r>
                <a:r>
                  <a:rPr lang="en-US" i="1" dirty="0">
                    <a:solidFill>
                      <a:schemeClr val="tx1"/>
                    </a:solidFill>
                  </a:rPr>
                  <a:t> problem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Take a basis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multiply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basis elements by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basis codewords</a:t>
                </a:r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put each in matrix representation, to get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matrices.</a:t>
                </a:r>
              </a:p>
              <a:p>
                <a:r>
                  <a:rPr lang="en-US" dirty="0"/>
                  <a:t>As with improved support trapping, we can use the large solution space to speed up the attack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Basically equivalent to targeting submatrices with rank 1 or 2 less than 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6F901-14BA-470F-8284-C715A60704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528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9BE5A-160A-4D50-8542-DC4516D5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Techniques for </a:t>
            </a:r>
            <a:r>
              <a:rPr lang="en-US" dirty="0" err="1"/>
              <a:t>MinRank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1. Linear Algebra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B2827-B61F-4EE8-A332-441B9454F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Important technique for multivariate scheme, Rainbow</a:t>
            </a:r>
          </a:p>
          <a:p>
            <a:r>
              <a:rPr lang="en-US" dirty="0"/>
              <a:t>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Guess </a:t>
            </a:r>
            <a:r>
              <a:rPr lang="en-US" i="1" dirty="0">
                <a:solidFill>
                  <a:schemeClr val="accent1"/>
                </a:solidFill>
              </a:rPr>
              <a:t>subspace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right or left kernel </a:t>
            </a:r>
            <a:r>
              <a:rPr lang="en-US" dirty="0"/>
              <a:t>of target matrix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correct, solve linearly for combination of matrices having guessed kernel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Repeat as necessary</a:t>
            </a:r>
          </a:p>
          <a:p>
            <a:r>
              <a:rPr lang="en-US" dirty="0"/>
              <a:t>Compare to support trapping: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Guess </a:t>
            </a:r>
            <a:r>
              <a:rPr lang="en-US" i="1" dirty="0">
                <a:solidFill>
                  <a:schemeClr val="accent1"/>
                </a:solidFill>
              </a:rPr>
              <a:t>space containing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row or column space</a:t>
            </a:r>
            <a:r>
              <a:rPr lang="en-US" dirty="0"/>
              <a:t> of target matrix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correct, solve linearly for combination of matrices having row/column space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Repeat as necessary</a:t>
            </a:r>
          </a:p>
          <a:p>
            <a:r>
              <a:rPr lang="en-US" dirty="0"/>
              <a:t>These appear to be dual descriptions of the same attack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386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AD871-19AA-43E7-B43F-490C6B3DF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Techniques for </a:t>
            </a:r>
            <a:r>
              <a:rPr lang="en-US" dirty="0" err="1"/>
              <a:t>MinRank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2. Minors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B1071B-9FF7-44A9-928C-7AF99CB4BD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Important technique for multivariate scheme, </a:t>
                </a:r>
                <a:r>
                  <a:rPr lang="en-US" dirty="0" err="1"/>
                  <a:t>HFEv</a:t>
                </a:r>
                <a:r>
                  <a:rPr lang="en-US" dirty="0"/>
                  <a:t>- (aka </a:t>
                </a:r>
                <a:r>
                  <a:rPr lang="en-US" dirty="0" err="1"/>
                  <a:t>GeMMS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Solve for linear combination coefficient by solving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system setting minors of target matrix to zero</a:t>
                </a:r>
              </a:p>
              <a:p>
                <a:r>
                  <a:rPr lang="en-US" dirty="0"/>
                  <a:t>For most multivariate instances, can be solved at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by linearization</a:t>
                </a:r>
              </a:p>
              <a:p>
                <a:pPr lvl="1"/>
                <a:r>
                  <a:rPr lang="en-US" dirty="0"/>
                  <a:t>This would give complexity exponential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But unlike typical multivariate instances, there aren’t enough minors to linearize over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monomials</a:t>
                </a:r>
              </a:p>
              <a:p>
                <a:pPr lvl="1"/>
                <a:r>
                  <a:rPr lang="en-US" dirty="0"/>
                  <a:t>Complexity probably more like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But this is still better than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support trapping</a:t>
                </a:r>
              </a:p>
              <a:p>
                <a:pPr lvl="1"/>
                <a:r>
                  <a:rPr lang="en-US" dirty="0"/>
                  <a:t>Likely overtakes support trapping between category 3 and 5 parameters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B1071B-9FF7-44A9-928C-7AF99CB4BD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4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B9C6-9E30-453D-A6D3-1BCF4CEA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competition by any other name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05302-2B6D-425B-947E-EE80D53EC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Feb 2016 – NIST Report on PQC </a:t>
            </a:r>
            <a:r>
              <a:rPr lang="en-US" sz="2000" dirty="0"/>
              <a:t>(</a:t>
            </a:r>
            <a:r>
              <a:rPr lang="en-US" sz="2000" dirty="0">
                <a:hlinkClick r:id="rId2"/>
              </a:rPr>
              <a:t>NISTIR 8105</a:t>
            </a:r>
            <a:r>
              <a:rPr lang="en-US" sz="2000" dirty="0"/>
              <a:t>)</a:t>
            </a:r>
          </a:p>
          <a:p>
            <a:r>
              <a:rPr lang="en-US" dirty="0"/>
              <a:t>Feb 2016 – NIST announcement at </a:t>
            </a:r>
            <a:r>
              <a:rPr lang="en-US" dirty="0" err="1"/>
              <a:t>PQCrypto</a:t>
            </a:r>
            <a:r>
              <a:rPr lang="en-US" dirty="0"/>
              <a:t> in Japan</a:t>
            </a:r>
          </a:p>
          <a:p>
            <a:r>
              <a:rPr lang="en-US" dirty="0"/>
              <a:t>Dec 2016 – Final requirements and evaluation criteria published</a:t>
            </a:r>
          </a:p>
          <a:p>
            <a:r>
              <a:rPr lang="en-US" dirty="0"/>
              <a:t>Nov 2017 – Deadline for submissions</a:t>
            </a:r>
          </a:p>
          <a:p>
            <a:endParaRPr lang="en-US" dirty="0"/>
          </a:p>
          <a:p>
            <a:r>
              <a:rPr lang="en-US" dirty="0"/>
              <a:t>Scope: </a:t>
            </a:r>
          </a:p>
          <a:p>
            <a:pPr lvl="1"/>
            <a:r>
              <a:rPr lang="en-US" dirty="0"/>
              <a:t>Digital Signatures  (FIPS 186)</a:t>
            </a:r>
          </a:p>
          <a:p>
            <a:pPr lvl="1"/>
            <a:r>
              <a:rPr lang="en-US" dirty="0"/>
              <a:t>Public-key encryption/KEMs (SP 800-56A and SP 800-56B)</a:t>
            </a:r>
          </a:p>
          <a:p>
            <a:pPr lvl="1"/>
            <a:endParaRPr lang="en-US" dirty="0"/>
          </a:p>
          <a:p>
            <a:r>
              <a:rPr lang="en-US" dirty="0"/>
              <a:t>Expected outcome: </a:t>
            </a:r>
            <a:r>
              <a:rPr lang="en-US" dirty="0">
                <a:solidFill>
                  <a:schemeClr val="accent5"/>
                </a:solidFill>
              </a:rPr>
              <a:t>a few </a:t>
            </a:r>
            <a:r>
              <a:rPr lang="en-US" dirty="0">
                <a:solidFill>
                  <a:schemeClr val="accent6"/>
                </a:solidFill>
              </a:rPr>
              <a:t>different</a:t>
            </a:r>
            <a:r>
              <a:rPr lang="en-US" dirty="0"/>
              <a:t> algorithms</a:t>
            </a:r>
          </a:p>
        </p:txBody>
      </p:sp>
    </p:spTree>
    <p:extLst>
      <p:ext uri="{BB962C8B-B14F-4D97-AF65-F5344CB8AC3E}">
        <p14:creationId xmlns:p14="http://schemas.microsoft.com/office/powerpoint/2010/main" val="12566817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9BE5A-160A-4D50-8542-DC4516D5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Techniques for </a:t>
            </a:r>
            <a:r>
              <a:rPr lang="en-US" dirty="0" err="1"/>
              <a:t>MinRank</a:t>
            </a:r>
            <a:br>
              <a:rPr lang="en-US" dirty="0"/>
            </a:br>
            <a:r>
              <a:rPr lang="en-US" dirty="0"/>
              <a:t>3. Kipnis-Shamir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1B2827-B61F-4EE8-A332-441B9454F2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Similar applications to Minors Modeling</a:t>
                </a:r>
              </a:p>
              <a:p>
                <a:r>
                  <a:rPr lang="en-US" dirty="0"/>
                  <a:t>Solve bilinear system in linear coefficients for matrices and degrees of freedom for right or left kernel space of target matrix: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Kipnis-Shamir has many degree fall equations from degree r+2 to r+1, which are related in structure to the minors equations, but sometimes better</a:t>
                </a:r>
              </a:p>
              <a:p>
                <a:r>
                  <a:rPr lang="en-US" dirty="0"/>
                  <a:t>KS often gives results better than minors in practice (analysis is ongoing)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1B2827-B61F-4EE8-A332-441B9454F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333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7233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C9FDE-7106-456A-BF5D-F9E0440E8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 for Rank 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3F6D3-CAD2-4AA1-93CB-08AEF0C9E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CCA security</a:t>
            </a:r>
          </a:p>
          <a:p>
            <a:pPr lvl="1"/>
            <a:r>
              <a:rPr lang="en-US" dirty="0"/>
              <a:t>Cost of getting CCA security appears larger for Rank schemes than other codes or lattices</a:t>
            </a:r>
          </a:p>
          <a:p>
            <a:r>
              <a:rPr lang="en-US" dirty="0"/>
              <a:t>Inhomogeneous vs Homogeneous</a:t>
            </a:r>
          </a:p>
          <a:p>
            <a:pPr lvl="1"/>
            <a:r>
              <a:rPr lang="en-US" dirty="0"/>
              <a:t>Known speedup for (Ideal) Homogeneous RSD problem [Gaborit, </a:t>
            </a:r>
            <a:r>
              <a:rPr lang="en-US" dirty="0" err="1"/>
              <a:t>Ruatta</a:t>
            </a:r>
            <a:r>
              <a:rPr lang="en-US" dirty="0"/>
              <a:t>, </a:t>
            </a:r>
            <a:r>
              <a:rPr lang="en-US" dirty="0" err="1"/>
              <a:t>Schrek</a:t>
            </a:r>
            <a:r>
              <a:rPr lang="en-US" dirty="0"/>
              <a:t>, </a:t>
            </a:r>
            <a:r>
              <a:rPr lang="en-US" dirty="0" err="1"/>
              <a:t>Zemor</a:t>
            </a:r>
            <a:r>
              <a:rPr lang="en-US" dirty="0"/>
              <a:t> 2014]</a:t>
            </a:r>
          </a:p>
          <a:p>
            <a:pPr lvl="1"/>
            <a:r>
              <a:rPr lang="en-US" dirty="0"/>
              <a:t>Still schemes requiring hardness of homogeneous version have smaller ciphertext size (i.e. NTRU-like ROLLO 1,2)</a:t>
            </a:r>
          </a:p>
          <a:p>
            <a:endParaRPr lang="en-US" dirty="0"/>
          </a:p>
          <a:p>
            <a:r>
              <a:rPr lang="en-US" dirty="0"/>
              <a:t>Forgoing CCA security and accepting the additional security assumption (ROLLO-1) gives better concrete parameters than lattices!</a:t>
            </a:r>
          </a:p>
          <a:p>
            <a:pPr lvl="1"/>
            <a:r>
              <a:rPr lang="en-US" dirty="0"/>
              <a:t>How important </a:t>
            </a:r>
            <a:r>
              <a:rPr lang="en-US"/>
              <a:t>are CPA/CCA </a:t>
            </a:r>
            <a:r>
              <a:rPr lang="en-US" dirty="0"/>
              <a:t>and homogeneous/inhomogeneous Ideal RSD distinctions?</a:t>
            </a:r>
          </a:p>
        </p:txBody>
      </p:sp>
    </p:spTree>
    <p:extLst>
      <p:ext uri="{BB962C8B-B14F-4D97-AF65-F5344CB8AC3E}">
        <p14:creationId xmlns:p14="http://schemas.microsoft.com/office/powerpoint/2010/main" val="23667876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ABCF2-9F82-4A9E-8083-DD1C12C2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Codes</a:t>
            </a:r>
            <a:br>
              <a:rPr lang="en-US" dirty="0"/>
            </a:br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DCD37-D001-4F1E-AE23-5D6E6327F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Codes are a major competitor to lattices for PKE/KEM</a:t>
            </a:r>
          </a:p>
          <a:p>
            <a:pPr lvl="1"/>
            <a:r>
              <a:rPr lang="en-US" dirty="0"/>
              <a:t>Round 2 PKE/KEM submissions: 9 lattice, 7 code (and SIKE)</a:t>
            </a:r>
          </a:p>
          <a:p>
            <a:pPr lvl="1"/>
            <a:r>
              <a:rPr lang="en-US" dirty="0"/>
              <a:t>Different advantages, limitations depending on the family</a:t>
            </a:r>
          </a:p>
          <a:p>
            <a:r>
              <a:rPr lang="en-US" dirty="0"/>
              <a:t>What’s needed going forward</a:t>
            </a:r>
          </a:p>
          <a:p>
            <a:pPr lvl="1"/>
            <a:r>
              <a:rPr lang="en-US" dirty="0"/>
              <a:t>More cryptanalysis</a:t>
            </a:r>
          </a:p>
          <a:p>
            <a:pPr lvl="1"/>
            <a:r>
              <a:rPr lang="en-US" dirty="0"/>
              <a:t>More performance testing</a:t>
            </a:r>
          </a:p>
          <a:p>
            <a:pPr lvl="1"/>
            <a:r>
              <a:rPr lang="en-US" dirty="0"/>
              <a:t>Fewer targets</a:t>
            </a:r>
          </a:p>
          <a:p>
            <a:pPr lvl="2"/>
            <a:r>
              <a:rPr lang="en-US" dirty="0"/>
              <a:t>NIST will narrow down submissions for round 3 and/or standard selection</a:t>
            </a:r>
          </a:p>
          <a:p>
            <a:pPr lvl="2"/>
            <a:r>
              <a:rPr lang="en-US" dirty="0"/>
              <a:t>Submitters should also think about narrowing down options within their submissions</a:t>
            </a:r>
          </a:p>
          <a:p>
            <a:r>
              <a:rPr lang="en-US" dirty="0"/>
              <a:t>Thanks to everyone in the community for your continuing help!</a:t>
            </a:r>
          </a:p>
        </p:txBody>
      </p:sp>
    </p:spTree>
    <p:extLst>
      <p:ext uri="{BB962C8B-B14F-4D97-AF65-F5344CB8AC3E}">
        <p14:creationId xmlns:p14="http://schemas.microsoft.com/office/powerpoint/2010/main" val="2952792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E2862-B290-4BDA-A525-29834C74A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Competition* Timeline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F7767-700B-4394-B377-BFF67BBD0F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u="sng" dirty="0"/>
              <a:t>Past</a:t>
            </a:r>
          </a:p>
          <a:p>
            <a:r>
              <a:rPr lang="en-US" dirty="0"/>
              <a:t>Jan 2018 – First round candidates announced</a:t>
            </a:r>
          </a:p>
          <a:p>
            <a:r>
              <a:rPr lang="en-US" dirty="0"/>
              <a:t>April 2018 – First PQC Standardization Conference, FAU</a:t>
            </a:r>
          </a:p>
          <a:p>
            <a:pPr marL="0" indent="0">
              <a:buNone/>
            </a:pPr>
            <a:r>
              <a:rPr lang="en-US" dirty="0"/>
              <a:t>	(Joint with PQCrypto2018)</a:t>
            </a:r>
          </a:p>
          <a:p>
            <a:r>
              <a:rPr lang="en-US" dirty="0"/>
              <a:t>Jan 2019 – Second round candidates announced in first round report </a:t>
            </a:r>
            <a:r>
              <a:rPr lang="en-US" sz="2000" dirty="0"/>
              <a:t>(</a:t>
            </a:r>
            <a:r>
              <a:rPr lang="en-US" sz="2000" dirty="0">
                <a:hlinkClick r:id="rId2"/>
              </a:rPr>
              <a:t>NISTIR 8240</a:t>
            </a:r>
            <a:r>
              <a:rPr lang="en-US" sz="2000" dirty="0"/>
              <a:t>)</a:t>
            </a:r>
            <a:endParaRPr lang="en-US" dirty="0"/>
          </a:p>
          <a:p>
            <a:r>
              <a:rPr lang="en-US" dirty="0"/>
              <a:t>Mar 2019 – Deadline for second round tweaks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4824D2-4935-402B-AB48-D31253B7B8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u="sng" dirty="0"/>
              <a:t>Future</a:t>
            </a:r>
          </a:p>
          <a:p>
            <a:r>
              <a:rPr lang="en-US" dirty="0">
                <a:solidFill>
                  <a:srgbClr val="FF0000"/>
                </a:solidFill>
              </a:rPr>
              <a:t>May 31, 2019 – Submission Deadline for…</a:t>
            </a:r>
          </a:p>
          <a:p>
            <a:r>
              <a:rPr lang="en-US" dirty="0"/>
              <a:t>Aug 22-24 2019 – Second PQC Standardization Conference, UCSB</a:t>
            </a:r>
          </a:p>
          <a:p>
            <a:pPr marL="0" indent="0">
              <a:buNone/>
            </a:pPr>
            <a:r>
              <a:rPr lang="en-US" dirty="0"/>
              <a:t>	(Joint with Crypto2019)</a:t>
            </a:r>
          </a:p>
          <a:p>
            <a:endParaRPr lang="en-US" dirty="0"/>
          </a:p>
          <a:p>
            <a:r>
              <a:rPr lang="en-US" dirty="0"/>
              <a:t>2020-2022 Possible third round, Draft Standards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7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EBD43-2E38-4543-A9D4-224CB1C59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Functionalities/ Security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45F60-4DD1-491E-86F4-0195EA1F4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Digital Signature</a:t>
            </a:r>
          </a:p>
          <a:p>
            <a:pPr lvl="1"/>
            <a:r>
              <a:rPr lang="en-US" dirty="0"/>
              <a:t>EUF-CMA up to 2</a:t>
            </a:r>
            <a:r>
              <a:rPr lang="en-US" baseline="30000" dirty="0"/>
              <a:t>64</a:t>
            </a:r>
            <a:r>
              <a:rPr lang="en-US" dirty="0"/>
              <a:t> signature queries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PKE/KEM (first option)</a:t>
            </a:r>
          </a:p>
          <a:p>
            <a:pPr lvl="1"/>
            <a:r>
              <a:rPr lang="en-US" dirty="0"/>
              <a:t>IND-CCA up to 2</a:t>
            </a:r>
            <a:r>
              <a:rPr lang="en-US" baseline="30000" dirty="0"/>
              <a:t>64 </a:t>
            </a:r>
            <a:r>
              <a:rPr lang="en-US" dirty="0"/>
              <a:t>decryption/decapsulation queries</a:t>
            </a:r>
          </a:p>
          <a:p>
            <a:pPr lvl="1"/>
            <a:r>
              <a:rPr lang="en-US" dirty="0"/>
              <a:t>Necessary in situations requiring key reuse</a:t>
            </a:r>
          </a:p>
          <a:p>
            <a:r>
              <a:rPr lang="en-US" dirty="0">
                <a:solidFill>
                  <a:schemeClr val="accent1"/>
                </a:solidFill>
              </a:rPr>
              <a:t>PKE/KEM (second option)</a:t>
            </a:r>
          </a:p>
          <a:p>
            <a:pPr lvl="1"/>
            <a:r>
              <a:rPr lang="en-US" dirty="0"/>
              <a:t>IND-CPA</a:t>
            </a:r>
          </a:p>
          <a:p>
            <a:pPr lvl="1"/>
            <a:r>
              <a:rPr lang="en-US" dirty="0"/>
              <a:t>Needs usage restrictions to prevent key reuse</a:t>
            </a:r>
          </a:p>
          <a:p>
            <a:pPr lvl="1"/>
            <a:r>
              <a:rPr lang="en-US" dirty="0"/>
              <a:t>May be worth standardizing in addition to IND-CCA schemes if it comes with significant performance benefits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57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5C7E0-B121-41C9-BC29-2206B226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173042"/>
            <a:ext cx="10512862" cy="811703"/>
          </a:xfrm>
        </p:spPr>
        <p:txBody>
          <a:bodyPr/>
          <a:lstStyle/>
          <a:p>
            <a:r>
              <a:rPr lang="en-US"/>
              <a:t>Evaluation Criteria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483B7-BDE2-4A52-8334-A7FF17E5B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19" y="1164713"/>
            <a:ext cx="11477810" cy="5520247"/>
          </a:xfrm>
        </p:spPr>
        <p:txBody>
          <a:bodyPr>
            <a:normAutofit/>
          </a:bodyPr>
          <a:lstStyle/>
          <a:p>
            <a:r>
              <a:rPr lang="en-US" sz="3599" dirty="0">
                <a:solidFill>
                  <a:srgbClr val="C00000"/>
                </a:solidFill>
              </a:rPr>
              <a:t>Security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against both classical and quantum attacks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NIST asked submitters to focus on levels 1,2, and 3.  </a:t>
            </a:r>
            <a:r>
              <a:rPr lang="en-US" sz="1799" dirty="0"/>
              <a:t>(Levels 4 and 5 are for very high security)</a:t>
            </a:r>
          </a:p>
          <a:p>
            <a:r>
              <a:rPr lang="en-US" sz="3599" dirty="0">
                <a:solidFill>
                  <a:srgbClr val="C00000"/>
                </a:solidFill>
              </a:rPr>
              <a:t>Performance</a:t>
            </a:r>
            <a:r>
              <a:rPr lang="en-US" dirty="0"/>
              <a:t> – measured on various classical platforms</a:t>
            </a:r>
          </a:p>
          <a:p>
            <a:r>
              <a:rPr lang="en-US" sz="3599" dirty="0">
                <a:solidFill>
                  <a:srgbClr val="C00000"/>
                </a:solidFill>
              </a:rPr>
              <a:t>Other properties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Drop-in replacements, Perfect forward secrecy, Resistance to side-channel attacks, Simplicity and flexibility, Misuse resistance, etc.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D7ED7E-15DA-472A-8098-D9FAE08BC38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52969" y="1863474"/>
          <a:ext cx="8121653" cy="2223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764">
                  <a:extLst>
                    <a:ext uri="{9D8B030D-6E8A-4147-A177-3AD203B41FA5}">
                      <a16:colId xmlns:a16="http://schemas.microsoft.com/office/drawing/2014/main" val="453178185"/>
                    </a:ext>
                  </a:extLst>
                </a:gridCol>
                <a:gridCol w="7283889">
                  <a:extLst>
                    <a:ext uri="{9D8B030D-6E8A-4147-A177-3AD203B41FA5}">
                      <a16:colId xmlns:a16="http://schemas.microsoft.com/office/drawing/2014/main" val="4028195574"/>
                    </a:ext>
                  </a:extLst>
                </a:gridCol>
              </a:tblGrid>
              <a:tr h="3706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Level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Security</a:t>
                      </a:r>
                      <a:r>
                        <a:rPr lang="en-US" sz="1600" baseline="0"/>
                        <a:t> Description</a:t>
                      </a:r>
                      <a:endParaRPr lang="en-US" sz="1600" dirty="0"/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3270265095"/>
                  </a:ext>
                </a:extLst>
              </a:tr>
              <a:tr h="3706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At</a:t>
                      </a:r>
                      <a:r>
                        <a:rPr lang="en-US" sz="1600" baseline="0"/>
                        <a:t> least as hard to break as AES128   (exhaustive key search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3473665551"/>
                  </a:ext>
                </a:extLst>
              </a:tr>
              <a:tr h="3706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II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At least as hard to break as SHA256   (collision search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2582847432"/>
                  </a:ext>
                </a:extLst>
              </a:tr>
              <a:tr h="3706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III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At</a:t>
                      </a:r>
                      <a:r>
                        <a:rPr lang="en-US" sz="1600" baseline="0"/>
                        <a:t> least as hard to break as AES192    (exhaustive key search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842454230"/>
                  </a:ext>
                </a:extLst>
              </a:tr>
              <a:tr h="3706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IV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At least as hard to break as SHA384    (collision search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846589921"/>
                  </a:ext>
                </a:extLst>
              </a:tr>
              <a:tr h="3706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At</a:t>
                      </a:r>
                      <a:r>
                        <a:rPr lang="en-US" sz="1600" baseline="0"/>
                        <a:t> least as hard to break as AES256    (exhaustive key search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4127154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97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FDCCB-F22C-483D-8562-DD1407EB7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1</a:t>
            </a:r>
            <a:r>
              <a:rPr lang="en-US" baseline="30000"/>
              <a:t>st</a:t>
            </a:r>
            <a:r>
              <a:rPr lang="en-US"/>
              <a:t> Round Candidates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B6410-885B-4AFA-837B-91E5D583A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70" y="1690689"/>
            <a:ext cx="10512862" cy="4351338"/>
          </a:xfrm>
        </p:spPr>
        <p:txBody>
          <a:bodyPr/>
          <a:lstStyle/>
          <a:p>
            <a:r>
              <a:rPr lang="en-US" dirty="0"/>
              <a:t>82 submissions received. </a:t>
            </a:r>
          </a:p>
          <a:p>
            <a:r>
              <a:rPr lang="en-US" dirty="0">
                <a:hlinkClick r:id="rId2"/>
              </a:rPr>
              <a:t>69 accepted </a:t>
            </a:r>
            <a:r>
              <a:rPr lang="en-US" dirty="0"/>
              <a:t>as “complete and proper”   (5 withdrew)</a:t>
            </a:r>
          </a:p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1D6C77-BECA-4491-9587-62888BB8671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95500" y="3016252"/>
          <a:ext cx="8001000" cy="33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9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Signatures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KEM/Encryption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00">
                <a:tc>
                  <a:txBody>
                    <a:bodyPr/>
                    <a:lstStyle/>
                    <a:p>
                      <a:r>
                        <a:rPr lang="en-US" sz="2000" dirty="0"/>
                        <a:t>Lattice-based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00">
                <a:tc>
                  <a:txBody>
                    <a:bodyPr/>
                    <a:lstStyle/>
                    <a:p>
                      <a:r>
                        <a:rPr lang="en-US" sz="2000" dirty="0"/>
                        <a:t>Code-based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300">
                <a:tc>
                  <a:txBody>
                    <a:bodyPr/>
                    <a:lstStyle/>
                    <a:p>
                      <a:r>
                        <a:rPr lang="en-US" sz="2000" dirty="0"/>
                        <a:t>Multi-variate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00">
                <a:tc>
                  <a:txBody>
                    <a:bodyPr/>
                    <a:lstStyle/>
                    <a:p>
                      <a:r>
                        <a:rPr lang="en-US" sz="2000" dirty="0"/>
                        <a:t>Symmetric-based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300"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3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00">
                <a:tc>
                  <a:txBody>
                    <a:bodyPr/>
                    <a:lstStyle/>
                    <a:p>
                      <a:r>
                        <a:rPr lang="en-US" sz="2000" dirty="0"/>
                        <a:t>Total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982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0" ma:contentTypeDescription="Create a new document." ma:contentTypeScope="" ma:versionID="f8274753927bec511d39ba766186a313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30317bed2e05a5647e706de8dffadf77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4BF62A-6D9D-4076-9F1D-D35EB76089CB}"/>
</file>

<file path=customXml/itemProps2.xml><?xml version="1.0" encoding="utf-8"?>
<ds:datastoreItem xmlns:ds="http://schemas.openxmlformats.org/officeDocument/2006/customXml" ds:itemID="{9AF90011-4F3A-453E-A63A-BE4C277782EC}"/>
</file>

<file path=customXml/itemProps3.xml><?xml version="1.0" encoding="utf-8"?>
<ds:datastoreItem xmlns:ds="http://schemas.openxmlformats.org/officeDocument/2006/customXml" ds:itemID="{5BEB918F-5416-4687-97EB-D2C7921987EF}"/>
</file>

<file path=docProps/app.xml><?xml version="1.0" encoding="utf-8"?>
<Properties xmlns="http://schemas.openxmlformats.org/officeDocument/2006/extended-properties" xmlns:vt="http://schemas.openxmlformats.org/officeDocument/2006/docPropsVTypes">
  <TotalTime>10546</TotalTime>
  <Words>3724</Words>
  <Application>Microsoft Office PowerPoint</Application>
  <PresentationFormat>Widescreen</PresentationFormat>
  <Paragraphs>734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Batang</vt:lpstr>
      <vt:lpstr>Arial</vt:lpstr>
      <vt:lpstr>Calibri</vt:lpstr>
      <vt:lpstr>Calibri Light</vt:lpstr>
      <vt:lpstr>Cambria Math</vt:lpstr>
      <vt:lpstr>Century Gothic</vt:lpstr>
      <vt:lpstr>Wingdings</vt:lpstr>
      <vt:lpstr>Office Theme</vt:lpstr>
      <vt:lpstr>Code based Crypto in the NIST competition  PQC Standardization Process </vt:lpstr>
      <vt:lpstr>NIST Crypto Standards</vt:lpstr>
      <vt:lpstr>NIST Competitions*</vt:lpstr>
      <vt:lpstr>The NIST PQC Project</vt:lpstr>
      <vt:lpstr>A competition by any other name</vt:lpstr>
      <vt:lpstr>Competition* Timeline</vt:lpstr>
      <vt:lpstr>Targeted Functionalities/ Security Definitions</vt:lpstr>
      <vt:lpstr>Evaluation Criteria</vt:lpstr>
      <vt:lpstr>The 1st Round Candidates</vt:lpstr>
      <vt:lpstr>PowerPoint Presentation</vt:lpstr>
      <vt:lpstr>The 1st Round Candidates</vt:lpstr>
      <vt:lpstr>First Round Code-Based Submissions</vt:lpstr>
      <vt:lpstr>Subcategories  </vt:lpstr>
      <vt:lpstr>Cryptanalysis takes its toll  </vt:lpstr>
      <vt:lpstr>Cryptanalysis takes its toll (The code-based signatures did not make it )</vt:lpstr>
      <vt:lpstr>Cryptanalysis takes its toll (The Survivors)</vt:lpstr>
      <vt:lpstr>Submissions merge;  NIST narrows down for 2nd round.</vt:lpstr>
      <vt:lpstr>Algebraic Codes</vt:lpstr>
      <vt:lpstr>The Original Algebraic Code-Based Cryptosystem (Goppa McEliece)</vt:lpstr>
      <vt:lpstr>Other Algebraic Codes</vt:lpstr>
      <vt:lpstr>Key Size Reduction</vt:lpstr>
      <vt:lpstr>Key Size Reduction (Continued)</vt:lpstr>
      <vt:lpstr>Is Goppa McEliece good or just lucky?</vt:lpstr>
      <vt:lpstr>Algebraic Codes Summary</vt:lpstr>
      <vt:lpstr>Non-Algebraic codes</vt:lpstr>
      <vt:lpstr>Non-Algebraic Constructions Summary</vt:lpstr>
      <vt:lpstr>Lattices and Non-Algebraic Codes Shared Advantages </vt:lpstr>
      <vt:lpstr>Lattices and non-Algebraic codes Differences</vt:lpstr>
      <vt:lpstr>Hamming Metric Codes</vt:lpstr>
      <vt:lpstr>Information Set Decoding (ISD)</vt:lpstr>
      <vt:lpstr>Quasi-Cyclic Structure</vt:lpstr>
      <vt:lpstr>Syndrome decoding (SD) assumptions</vt:lpstr>
      <vt:lpstr>Issue 1: How much does CCA cost?</vt:lpstr>
      <vt:lpstr>Issue 2: Is homogeneous SD safe?</vt:lpstr>
      <vt:lpstr>Issue 3: LEDAcrypt extra structure</vt:lpstr>
      <vt:lpstr>Issue 5: n_0 in LEDAcrypt (PK vs CT size)</vt:lpstr>
      <vt:lpstr>Issue 4: BIKE-1 vs BIKE-2 (Computation vs Bandwidth)</vt:lpstr>
      <vt:lpstr>Hamming Metric Codes Summary</vt:lpstr>
      <vt:lpstr>Rank Metric Codes</vt:lpstr>
      <vt:lpstr>Rank Metric</vt:lpstr>
      <vt:lpstr>Support Spaces</vt:lpstr>
      <vt:lpstr>Ideal codes</vt:lpstr>
      <vt:lpstr>Rank Syndrome Decoding (RSD)</vt:lpstr>
      <vt:lpstr>RSD attacks</vt:lpstr>
      <vt:lpstr>Support Trapping Attack [Gaborit, Ruatta, Schrek 2013]</vt:lpstr>
      <vt:lpstr>Support Trapping Attack Improved [Aragon, Gaborit, Hauteville, Tillich 2018]</vt:lpstr>
      <vt:lpstr>Rank Syndrome Decoding as MinRank</vt:lpstr>
      <vt:lpstr>Standard Techniques for MinRank: 1. Linear Algebra Search</vt:lpstr>
      <vt:lpstr>Standard Techniques for MinRank: 2. Minors Modeling</vt:lpstr>
      <vt:lpstr>Standard Techniques for MinRank 3. Kipnis-Shamir</vt:lpstr>
      <vt:lpstr>Other Considerations for Rank Metric</vt:lpstr>
      <vt:lpstr>All Codes 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based Crypto in the NIST competition  PQC Standardization Process</dc:title>
  <dc:creator>Perlner, Ray (Fed)</dc:creator>
  <cp:lastModifiedBy>Perlner, Ray (Fed)</cp:lastModifiedBy>
  <cp:revision>120</cp:revision>
  <dcterms:created xsi:type="dcterms:W3CDTF">2019-04-10T18:19:41Z</dcterms:created>
  <dcterms:modified xsi:type="dcterms:W3CDTF">2019-05-22T15:35:39Z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